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314" r:id="rId4"/>
    <p:sldId id="309" r:id="rId5"/>
    <p:sldId id="310" r:id="rId6"/>
    <p:sldId id="311" r:id="rId7"/>
    <p:sldId id="278" r:id="rId8"/>
    <p:sldId id="319" r:id="rId9"/>
    <p:sldId id="280" r:id="rId10"/>
    <p:sldId id="316" r:id="rId11"/>
    <p:sldId id="308" r:id="rId12"/>
    <p:sldId id="266" r:id="rId13"/>
    <p:sldId id="274" r:id="rId14"/>
    <p:sldId id="315" r:id="rId15"/>
    <p:sldId id="302" r:id="rId16"/>
    <p:sldId id="318" r:id="rId17"/>
    <p:sldId id="275" r:id="rId18"/>
    <p:sldId id="320" r:id="rId19"/>
    <p:sldId id="321" r:id="rId20"/>
    <p:sldId id="317" r:id="rId21"/>
    <p:sldId id="291" r:id="rId22"/>
    <p:sldId id="296" r:id="rId23"/>
    <p:sldId id="292" r:id="rId24"/>
    <p:sldId id="307" r:id="rId25"/>
    <p:sldId id="293" r:id="rId26"/>
    <p:sldId id="294" r:id="rId27"/>
    <p:sldId id="299" r:id="rId28"/>
    <p:sldId id="300" r:id="rId29"/>
    <p:sldId id="277"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660066"/>
    <a:srgbClr val="CC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2" autoAdjust="0"/>
  </p:normalViewPr>
  <p:slideViewPr>
    <p:cSldViewPr>
      <p:cViewPr>
        <p:scale>
          <a:sx n="70" d="100"/>
          <a:sy n="70" d="100"/>
        </p:scale>
        <p:origin x="-138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5" Type="http://schemas.openxmlformats.org/officeDocument/2006/relationships/image" Target="../media/image54.wmf"/><Relationship Id="rId4"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228662202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62525994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26588142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67122784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108036207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249120077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165016319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334164713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66355843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50947853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F0D5697-F417-458C-AB8B-9D7E0E2D7EE2}" type="datetimeFigureOut">
              <a:rPr lang="ru-RU" smtClean="0"/>
              <a:pPr/>
              <a:t>21.02.2015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D81FE9-A272-4984-83B9-70BA11EF8D1B}" type="slidenum">
              <a:rPr lang="ru-RU" smtClean="0"/>
              <a:pPr/>
              <a:t>‹#›</a:t>
            </a:fld>
            <a:endParaRPr lang="ru-RU"/>
          </a:p>
        </p:txBody>
      </p:sp>
    </p:spTree>
    <p:extLst>
      <p:ext uri="{BB962C8B-B14F-4D97-AF65-F5344CB8AC3E}">
        <p14:creationId xmlns:p14="http://schemas.microsoft.com/office/powerpoint/2010/main" val="340800708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D5697-F417-458C-AB8B-9D7E0E2D7EE2}" type="datetimeFigureOut">
              <a:rPr lang="ru-RU" smtClean="0"/>
              <a:pPr/>
              <a:t>21.02.2015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81FE9-A272-4984-83B9-70BA11EF8D1B}" type="slidenum">
              <a:rPr lang="ru-RU" smtClean="0"/>
              <a:pPr/>
              <a:t>‹#›</a:t>
            </a:fld>
            <a:endParaRPr lang="ru-RU"/>
          </a:p>
        </p:txBody>
      </p:sp>
    </p:spTree>
    <p:extLst>
      <p:ext uri="{BB962C8B-B14F-4D97-AF65-F5344CB8AC3E}">
        <p14:creationId xmlns:p14="http://schemas.microsoft.com/office/powerpoint/2010/main" val="333952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1.wmf"/><Relationship Id="rId5" Type="http://schemas.openxmlformats.org/officeDocument/2006/relationships/oleObject" Target="../embeddings/oleObject12.bin"/><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2.wmf"/><Relationship Id="rId5" Type="http://schemas.openxmlformats.org/officeDocument/2006/relationships/oleObject" Target="../embeddings/oleObject22.bin"/><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7.wmf"/><Relationship Id="rId5" Type="http://schemas.openxmlformats.org/officeDocument/2006/relationships/oleObject" Target="../embeddings/oleObject27.bin"/><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0.wmf"/><Relationship Id="rId11" Type="http://schemas.openxmlformats.org/officeDocument/2006/relationships/oleObject" Target="../embeddings/oleObject33.bin"/><Relationship Id="rId5" Type="http://schemas.openxmlformats.org/officeDocument/2006/relationships/oleObject" Target="../embeddings/oleObject30.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5.wmf"/><Relationship Id="rId5" Type="http://schemas.openxmlformats.org/officeDocument/2006/relationships/oleObject" Target="../embeddings/oleObject35.bin"/><Relationship Id="rId4" Type="http://schemas.openxmlformats.org/officeDocument/2006/relationships/image" Target="../media/image3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8.wmf"/><Relationship Id="rId5" Type="http://schemas.openxmlformats.org/officeDocument/2006/relationships/oleObject" Target="../embeddings/oleObject38.bin"/><Relationship Id="rId4" Type="http://schemas.openxmlformats.org/officeDocument/2006/relationships/image" Target="../media/image37.wmf"/></Relationships>
</file>

<file path=ppt/slides/_rels/slide22.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40.wmf"/><Relationship Id="rId5" Type="http://schemas.openxmlformats.org/officeDocument/2006/relationships/oleObject" Target="../embeddings/oleObject40.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4.wmf"/><Relationship Id="rId5" Type="http://schemas.openxmlformats.org/officeDocument/2006/relationships/oleObject" Target="../embeddings/oleObject44.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4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4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49.wmf"/><Relationship Id="rId5" Type="http://schemas.openxmlformats.org/officeDocument/2006/relationships/oleObject" Target="../embeddings/oleObject49.bin"/><Relationship Id="rId4" Type="http://schemas.openxmlformats.org/officeDocument/2006/relationships/image" Target="../media/image48.wmf"/></Relationships>
</file>

<file path=ppt/slides/_rels/slide28.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51.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3.wmf"/><Relationship Id="rId4" Type="http://schemas.openxmlformats.org/officeDocument/2006/relationships/image" Target="../media/image50.wmf"/><Relationship Id="rId9" Type="http://schemas.openxmlformats.org/officeDocument/2006/relationships/oleObject" Target="../embeddings/oleObject53.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2051720" y="3429000"/>
            <a:ext cx="4968552" cy="1440160"/>
          </a:xfrm>
          <a:prstGeom prst="roundRect">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13500000" scaled="1"/>
            <a:tileRect/>
          </a:gradFill>
          <a:ln w="1270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2700">
                <a:solidFill>
                  <a:schemeClr val="tx1"/>
                </a:solidFill>
              </a:ln>
            </a:endParaRPr>
          </a:p>
        </p:txBody>
      </p:sp>
      <p:sp>
        <p:nvSpPr>
          <p:cNvPr id="4" name="Скругленный прямоугольник 3"/>
          <p:cNvSpPr/>
          <p:nvPr/>
        </p:nvSpPr>
        <p:spPr>
          <a:xfrm>
            <a:off x="827584" y="1340768"/>
            <a:ext cx="7560840" cy="1440160"/>
          </a:xfrm>
          <a:prstGeom prst="roundRect">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2700000" scaled="1"/>
            <a:tileRect/>
          </a:gradFill>
          <a:ln w="1270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2700">
                <a:solidFill>
                  <a:schemeClr val="tx1"/>
                </a:solidFill>
              </a:ln>
            </a:endParaRPr>
          </a:p>
        </p:txBody>
      </p:sp>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404664"/>
            <a:ext cx="8640960" cy="6120680"/>
          </a:xfrm>
        </p:spPr>
        <p:txBody>
          <a:bodyPr/>
          <a:lstStyle/>
          <a:p>
            <a:pPr marL="0" indent="0" algn="ctr">
              <a:buNone/>
            </a:pPr>
            <a:endParaRPr lang="ru-RU" dirty="0" smtClean="0"/>
          </a:p>
          <a:p>
            <a:pPr marL="0" indent="0" algn="ctr">
              <a:buNone/>
            </a:pPr>
            <a:endParaRPr lang="ru-RU" dirty="0"/>
          </a:p>
          <a:p>
            <a:pPr marL="0" indent="0" algn="ctr">
              <a:buNone/>
            </a:pPr>
            <a:r>
              <a:rPr lang="ru-RU" dirty="0" smtClean="0"/>
              <a:t> </a:t>
            </a:r>
            <a:r>
              <a:rPr lang="ru-RU"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Единый государственный экзамен по математике</a:t>
            </a:r>
          </a:p>
          <a:p>
            <a:pPr marL="0" indent="0" algn="ctr">
              <a:buNone/>
            </a:pPr>
            <a:endParaRPr lang="ru-RU" b="1" dirty="0">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endParaRPr lang="ru-RU"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ru-RU"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Теория вероятностей</a:t>
            </a:r>
            <a:endParaRPr lang="ru-RU" b="1" dirty="0">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06749284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 </a:t>
            </a:r>
            <a:r>
              <a:rPr lang="ru-RU" sz="2400" dirty="0">
                <a:latin typeface="Times New Roman" pitchFamily="18" charset="0"/>
                <a:cs typeface="Times New Roman" pitchFamily="18" charset="0"/>
              </a:rPr>
              <a:t>Механические часы с двенадцатичасовым циферблатом в какой-то момент сломались и перестали идти. Найдите вероятность того, что часовая стрелка остановилась, достигнув отметки 3, но не дойдя до отметки 6</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a:solidFill>
                  <a:srgbClr val="660066"/>
                </a:solidFill>
                <a:latin typeface="Times New Roman" pitchFamily="18" charset="0"/>
                <a:cs typeface="Times New Roman" pitchFamily="18" charset="0"/>
              </a:rPr>
              <a:t>Решение</a:t>
            </a:r>
          </a:p>
          <a:p>
            <a:pPr marL="0" indent="0" algn="just">
              <a:buNone/>
            </a:pPr>
            <a:endParaRPr lang="ru-RU" sz="2400" dirty="0">
              <a:latin typeface="Times New Roman" pitchFamily="18" charset="0"/>
              <a:cs typeface="Times New Roman" pitchFamily="18" charset="0"/>
            </a:endParaRPr>
          </a:p>
        </p:txBody>
      </p:sp>
      <p:pic>
        <p:nvPicPr>
          <p:cNvPr id="50178" name="Picture 2" descr="D:\U\Школа\PP\clock.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39552" y="2825408"/>
            <a:ext cx="3289548" cy="3289548"/>
          </a:xfrm>
          <a:prstGeom prst="rect">
            <a:avLst/>
          </a:prstGeom>
          <a:noFill/>
          <a:extLst>
            <a:ext uri="{909E8E84-426E-40DD-AFC4-6F175D3DCCD1}">
              <a14:hiddenFill xmlns:a14="http://schemas.microsoft.com/office/drawing/2010/main">
                <a:solidFill>
                  <a:srgbClr val="FFFFFF"/>
                </a:solidFill>
              </a14:hiddenFill>
            </a:ext>
          </a:extLst>
        </p:spPr>
      </p:pic>
      <p:sp>
        <p:nvSpPr>
          <p:cNvPr id="4" name="Овал 3"/>
          <p:cNvSpPr/>
          <p:nvPr/>
        </p:nvSpPr>
        <p:spPr>
          <a:xfrm>
            <a:off x="574779" y="2858099"/>
            <a:ext cx="3289548" cy="3289548"/>
          </a:xfrm>
          <a:prstGeom prst="ellipse">
            <a:avLst/>
          </a:prstGeom>
          <a:solidFill>
            <a:srgbClr val="660066"/>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ирог 11"/>
          <p:cNvSpPr/>
          <p:nvPr/>
        </p:nvSpPr>
        <p:spPr>
          <a:xfrm flipV="1">
            <a:off x="574780" y="2858099"/>
            <a:ext cx="3289547" cy="3289548"/>
          </a:xfrm>
          <a:prstGeom prst="pie">
            <a:avLst>
              <a:gd name="adj1" fmla="val 0"/>
              <a:gd name="adj2" fmla="val 16219142"/>
            </a:avLst>
          </a:prstGeom>
          <a:solidFill>
            <a:srgbClr val="CC99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13" name="Объект 12"/>
          <p:cNvGraphicFramePr>
            <a:graphicFrameLocks noChangeAspect="1"/>
          </p:cNvGraphicFramePr>
          <p:nvPr>
            <p:extLst>
              <p:ext uri="{D42A27DB-BD31-4B8C-83A1-F6EECF244321}">
                <p14:modId xmlns:p14="http://schemas.microsoft.com/office/powerpoint/2010/main" val="4224296587"/>
              </p:ext>
            </p:extLst>
          </p:nvPr>
        </p:nvGraphicFramePr>
        <p:xfrm>
          <a:off x="4932040" y="3717032"/>
          <a:ext cx="2878137" cy="1001712"/>
        </p:xfrm>
        <a:graphic>
          <a:graphicData uri="http://schemas.openxmlformats.org/presentationml/2006/ole">
            <mc:AlternateContent xmlns:mc="http://schemas.openxmlformats.org/markup-compatibility/2006">
              <mc:Choice xmlns:v="urn:schemas-microsoft-com:vml" Requires="v">
                <p:oleObj spid="_x0000_s50190" name="Формула" r:id="rId5" imgW="1155600" imgH="406080" progId="Equation.3">
                  <p:embed/>
                </p:oleObj>
              </mc:Choice>
              <mc:Fallback>
                <p:oleObj name="Формула" r:id="rId5" imgW="1155600" imgH="406080" progId="Equation.3">
                  <p:embed/>
                  <p:pic>
                    <p:nvPicPr>
                      <p:cNvPr id="0" name="Объект 4"/>
                      <p:cNvPicPr>
                        <a:picLocks noChangeAspect="1" noChangeArrowheads="1"/>
                      </p:cNvPicPr>
                      <p:nvPr/>
                    </p:nvPicPr>
                    <p:blipFill>
                      <a:blip r:embed="rId6"/>
                      <a:srcRect/>
                      <a:stretch>
                        <a:fillRect/>
                      </a:stretch>
                    </p:blipFill>
                    <p:spPr bwMode="auto">
                      <a:xfrm>
                        <a:off x="4932040" y="3717032"/>
                        <a:ext cx="2878137"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Скругленный прямоугольник 14"/>
          <p:cNvSpPr/>
          <p:nvPr/>
        </p:nvSpPr>
        <p:spPr>
          <a:xfrm>
            <a:off x="7092280" y="3670163"/>
            <a:ext cx="792088" cy="859255"/>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865802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wheel(1)">
                                      <p:cBhvr>
                                        <p:cTn id="7" dur="10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1)">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500"/>
                            </p:stCondLst>
                            <p:childTnLst>
                              <p:par>
                                <p:cTn id="22" presetID="21" presetClass="entr" presetSubtype="1"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heel(1)">
                                      <p:cBhvr>
                                        <p:cTn id="2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 мешке для игры в «Русское лото» лежат 100 бочонков с номерами от 1 до 100. Найдите вероятность того, что номер взятого наудачу бочонка содержит в своей записи цифру 3</a:t>
            </a:r>
            <a:r>
              <a:rPr lang="ru-RU" sz="2400" dirty="0" smtClean="0">
                <a:latin typeface="Times New Roman" pitchFamily="18" charset="0"/>
                <a:cs typeface="Times New Roman" pitchFamily="18" charset="0"/>
              </a:rPr>
              <a:t>.</a:t>
            </a: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Количество номеров, не содержащих цифру 3</a:t>
            </a:r>
          </a:p>
          <a:p>
            <a:pPr marL="0" indent="0" algn="ctr">
              <a:buNone/>
            </a:pPr>
            <a:r>
              <a:rPr lang="ru-RU" sz="2400" dirty="0" smtClean="0">
                <a:latin typeface="Times New Roman" pitchFamily="18" charset="0"/>
                <a:cs typeface="Times New Roman" pitchFamily="18" charset="0"/>
              </a:rPr>
              <a:t>8(</a:t>
            </a:r>
            <a:r>
              <a:rPr lang="ru-RU" sz="2400" i="1" dirty="0" err="1" smtClean="0">
                <a:latin typeface="Times New Roman" pitchFamily="18" charset="0"/>
                <a:cs typeface="Times New Roman" pitchFamily="18" charset="0"/>
              </a:rPr>
              <a:t>однозн</a:t>
            </a:r>
            <a:r>
              <a:rPr lang="ru-RU" sz="2400" dirty="0" smtClean="0">
                <a:latin typeface="Times New Roman" pitchFamily="18" charset="0"/>
                <a:cs typeface="Times New Roman" pitchFamily="18" charset="0"/>
              </a:rPr>
              <a:t>.)+8∙9(</a:t>
            </a:r>
            <a:r>
              <a:rPr lang="ru-RU" sz="2400" i="1" dirty="0" err="1" smtClean="0">
                <a:latin typeface="Times New Roman" pitchFamily="18" charset="0"/>
                <a:cs typeface="Times New Roman" pitchFamily="18" charset="0"/>
              </a:rPr>
              <a:t>двузн</a:t>
            </a:r>
            <a:r>
              <a:rPr lang="ru-RU" sz="2400" dirty="0" smtClean="0">
                <a:latin typeface="Times New Roman" pitchFamily="18" charset="0"/>
                <a:cs typeface="Times New Roman" pitchFamily="18" charset="0"/>
              </a:rPr>
              <a:t>.)+1(</a:t>
            </a:r>
            <a:r>
              <a:rPr lang="ru-RU" sz="2400" i="1" dirty="0" err="1" smtClean="0">
                <a:latin typeface="Times New Roman" pitchFamily="18" charset="0"/>
                <a:cs typeface="Times New Roman" pitchFamily="18" charset="0"/>
              </a:rPr>
              <a:t>трехзн</a:t>
            </a:r>
            <a:r>
              <a:rPr lang="ru-RU" sz="2400" dirty="0" smtClean="0">
                <a:latin typeface="Times New Roman" pitchFamily="18" charset="0"/>
                <a:cs typeface="Times New Roman" pitchFamily="18" charset="0"/>
              </a:rPr>
              <a:t>.)=81</a:t>
            </a:r>
          </a:p>
          <a:p>
            <a:pPr marL="0" indent="0" algn="ctr">
              <a:buNone/>
            </a:pPr>
            <a:endParaRPr lang="ru-RU" sz="2400" dirty="0">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1901977936"/>
              </p:ext>
            </p:extLst>
          </p:nvPr>
        </p:nvGraphicFramePr>
        <p:xfrm>
          <a:off x="2771800" y="2132856"/>
          <a:ext cx="3186832" cy="864096"/>
        </p:xfrm>
        <a:graphic>
          <a:graphicData uri="http://schemas.openxmlformats.org/presentationml/2006/ole">
            <mc:AlternateContent xmlns:mc="http://schemas.openxmlformats.org/markup-compatibility/2006">
              <mc:Choice xmlns:v="urn:schemas-microsoft-com:vml" Requires="v">
                <p:oleObj spid="_x0000_s44083" name="Формула" r:id="rId3" imgW="1295280" imgH="355320" progId="Equation.3">
                  <p:embed/>
                </p:oleObj>
              </mc:Choice>
              <mc:Fallback>
                <p:oleObj name="Формула" r:id="rId3" imgW="1295280" imgH="355320" progId="Equation.3">
                  <p:embed/>
                  <p:pic>
                    <p:nvPicPr>
                      <p:cNvPr id="0" name="Объект 3"/>
                      <p:cNvPicPr>
                        <a:picLocks noChangeAspect="1" noChangeArrowheads="1"/>
                      </p:cNvPicPr>
                      <p:nvPr/>
                    </p:nvPicPr>
                    <p:blipFill>
                      <a:blip r:embed="rId4"/>
                      <a:srcRect/>
                      <a:stretch>
                        <a:fillRect/>
                      </a:stretch>
                    </p:blipFill>
                    <p:spPr bwMode="auto">
                      <a:xfrm>
                        <a:off x="2771800" y="2132856"/>
                        <a:ext cx="3186832" cy="864096"/>
                      </a:xfrm>
                      <a:prstGeom prst="rect">
                        <a:avLst/>
                      </a:prstGeom>
                      <a:noFill/>
                      <a:ln>
                        <a:noFill/>
                      </a:ln>
                      <a:extLst/>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3870895911"/>
              </p:ext>
            </p:extLst>
          </p:nvPr>
        </p:nvGraphicFramePr>
        <p:xfrm>
          <a:off x="3419872" y="4221088"/>
          <a:ext cx="2304256" cy="379801"/>
        </p:xfrm>
        <a:graphic>
          <a:graphicData uri="http://schemas.openxmlformats.org/presentationml/2006/ole">
            <mc:AlternateContent xmlns:mc="http://schemas.openxmlformats.org/markup-compatibility/2006">
              <mc:Choice xmlns:v="urn:schemas-microsoft-com:vml" Requires="v">
                <p:oleObj spid="_x0000_s44084" name="Формула" r:id="rId5" imgW="914400" imgH="152280" progId="Equation.3">
                  <p:embed/>
                </p:oleObj>
              </mc:Choice>
              <mc:Fallback>
                <p:oleObj name="Формула" r:id="rId5" imgW="914400" imgH="152280" progId="Equation.3">
                  <p:embed/>
                  <p:pic>
                    <p:nvPicPr>
                      <p:cNvPr id="0" name="Объект 3"/>
                      <p:cNvPicPr>
                        <a:picLocks noChangeAspect="1" noChangeArrowheads="1"/>
                      </p:cNvPicPr>
                      <p:nvPr/>
                    </p:nvPicPr>
                    <p:blipFill>
                      <a:blip r:embed="rId6"/>
                      <a:srcRect/>
                      <a:stretch>
                        <a:fillRect/>
                      </a:stretch>
                    </p:blipFill>
                    <p:spPr bwMode="auto">
                      <a:xfrm>
                        <a:off x="3419872" y="4221088"/>
                        <a:ext cx="2304256" cy="37980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982503881"/>
              </p:ext>
            </p:extLst>
          </p:nvPr>
        </p:nvGraphicFramePr>
        <p:xfrm>
          <a:off x="3131840" y="4797152"/>
          <a:ext cx="3000514" cy="864393"/>
        </p:xfrm>
        <a:graphic>
          <a:graphicData uri="http://schemas.openxmlformats.org/presentationml/2006/ole">
            <mc:AlternateContent xmlns:mc="http://schemas.openxmlformats.org/markup-compatibility/2006">
              <mc:Choice xmlns:v="urn:schemas-microsoft-com:vml" Requires="v">
                <p:oleObj spid="_x0000_s44085" name="Формула" r:id="rId7" imgW="1218960" imgH="355320" progId="Equation.3">
                  <p:embed/>
                </p:oleObj>
              </mc:Choice>
              <mc:Fallback>
                <p:oleObj name="Формула" r:id="rId7" imgW="1218960" imgH="355320" progId="Equation.3">
                  <p:embed/>
                  <p:pic>
                    <p:nvPicPr>
                      <p:cNvPr id="0" name="Объект 3"/>
                      <p:cNvPicPr>
                        <a:picLocks noChangeAspect="1" noChangeArrowheads="1"/>
                      </p:cNvPicPr>
                      <p:nvPr/>
                    </p:nvPicPr>
                    <p:blipFill>
                      <a:blip r:embed="rId8"/>
                      <a:srcRect/>
                      <a:stretch>
                        <a:fillRect/>
                      </a:stretch>
                    </p:blipFill>
                    <p:spPr bwMode="auto">
                      <a:xfrm>
                        <a:off x="3131840" y="4797152"/>
                        <a:ext cx="3000514" cy="864393"/>
                      </a:xfrm>
                      <a:prstGeom prst="rect">
                        <a:avLst/>
                      </a:prstGeom>
                      <a:noFill/>
                      <a:ln>
                        <a:noFill/>
                      </a:ln>
                    </p:spPr>
                  </p:pic>
                </p:oleObj>
              </mc:Fallback>
            </mc:AlternateContent>
          </a:graphicData>
        </a:graphic>
      </p:graphicFrame>
      <p:sp>
        <p:nvSpPr>
          <p:cNvPr id="7" name="Скругленный прямоугольник 6"/>
          <p:cNvSpPr/>
          <p:nvPr/>
        </p:nvSpPr>
        <p:spPr>
          <a:xfrm>
            <a:off x="5436096" y="4797152"/>
            <a:ext cx="792088" cy="859255"/>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1272346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500"/>
                            </p:stCondLst>
                            <p:childTnLst>
                              <p:par>
                                <p:cTn id="29" presetID="21"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Андрей </a:t>
            </a:r>
            <a:r>
              <a:rPr lang="ru-RU" sz="2400" dirty="0">
                <a:latin typeface="Times New Roman" pitchFamily="18" charset="0"/>
                <a:cs typeface="Times New Roman" pitchFamily="18" charset="0"/>
              </a:rPr>
              <a:t>выбирает случайное трехзначное число. Найдите вероятность того, что оно делится на 33</a:t>
            </a:r>
            <a:r>
              <a:rPr lang="ru-RU" sz="2400" dirty="0" smtClean="0">
                <a:latin typeface="Times New Roman" pitchFamily="18" charset="0"/>
                <a:cs typeface="Times New Roman" pitchFamily="18" charset="0"/>
              </a:rPr>
              <a:t>.</a:t>
            </a:r>
          </a:p>
          <a:p>
            <a:pPr marL="0" indent="0">
              <a:buNone/>
            </a:pPr>
            <a:endParaRPr lang="ru-RU" sz="2400" dirty="0" smtClean="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a:p>
            <a:pPr marL="0" indent="0">
              <a:buNone/>
            </a:pPr>
            <a:r>
              <a:rPr lang="ru-RU" sz="2400" b="1" i="1" dirty="0" smtClean="0">
                <a:solidFill>
                  <a:srgbClr val="660066"/>
                </a:solidFill>
                <a:latin typeface="Times New Roman" pitchFamily="18" charset="0"/>
                <a:cs typeface="Times New Roman" pitchFamily="18" charset="0"/>
              </a:rPr>
              <a:t>Решение</a:t>
            </a:r>
          </a:p>
          <a:p>
            <a:pPr marL="0" indent="0">
              <a:buNone/>
            </a:pPr>
            <a:endParaRPr lang="ru-RU" sz="2800" b="1" dirty="0">
              <a:solidFill>
                <a:srgbClr val="660066"/>
              </a:solidFill>
              <a:latin typeface="Times New Roman" pitchFamily="18" charset="0"/>
              <a:cs typeface="Times New Roman" pitchFamily="18" charset="0"/>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1247442966"/>
              </p:ext>
            </p:extLst>
          </p:nvPr>
        </p:nvGraphicFramePr>
        <p:xfrm>
          <a:off x="755576" y="2996952"/>
          <a:ext cx="4117976" cy="531812"/>
        </p:xfrm>
        <a:graphic>
          <a:graphicData uri="http://schemas.openxmlformats.org/presentationml/2006/ole">
            <mc:AlternateContent xmlns:mc="http://schemas.openxmlformats.org/markup-compatibility/2006">
              <mc:Choice xmlns:v="urn:schemas-microsoft-com:vml" Requires="v">
                <p:oleObj spid="_x0000_s6265" name="Формула" r:id="rId3" imgW="1650960" imgH="215640" progId="Equation.3">
                  <p:embed/>
                </p:oleObj>
              </mc:Choice>
              <mc:Fallback>
                <p:oleObj name="Формула" r:id="rId3" imgW="1650960" imgH="21564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996952"/>
                        <a:ext cx="4117976"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414855803"/>
              </p:ext>
            </p:extLst>
          </p:nvPr>
        </p:nvGraphicFramePr>
        <p:xfrm>
          <a:off x="755576" y="3717032"/>
          <a:ext cx="5829300" cy="531812"/>
        </p:xfrm>
        <a:graphic>
          <a:graphicData uri="http://schemas.openxmlformats.org/presentationml/2006/ole">
            <mc:AlternateContent xmlns:mc="http://schemas.openxmlformats.org/markup-compatibility/2006">
              <mc:Choice xmlns:v="urn:schemas-microsoft-com:vml" Requires="v">
                <p:oleObj spid="_x0000_s6266" name="Формула" r:id="rId5" imgW="2336760" imgH="215640" progId="Equation.3">
                  <p:embed/>
                </p:oleObj>
              </mc:Choice>
              <mc:Fallback>
                <p:oleObj name="Формула" r:id="rId5" imgW="2336760" imgH="215640" progId="Equation.3">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3717032"/>
                        <a:ext cx="5829300"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8912675"/>
              </p:ext>
            </p:extLst>
          </p:nvPr>
        </p:nvGraphicFramePr>
        <p:xfrm>
          <a:off x="2987824" y="4509120"/>
          <a:ext cx="2439988" cy="876300"/>
        </p:xfrm>
        <a:graphic>
          <a:graphicData uri="http://schemas.openxmlformats.org/presentationml/2006/ole">
            <mc:AlternateContent xmlns:mc="http://schemas.openxmlformats.org/markup-compatibility/2006">
              <mc:Choice xmlns:v="urn:schemas-microsoft-com:vml" Requires="v">
                <p:oleObj spid="_x0000_s6267" name="Формула" r:id="rId7" imgW="977760" imgH="355320" progId="Equation.3">
                  <p:embed/>
                </p:oleObj>
              </mc:Choice>
              <mc:Fallback>
                <p:oleObj name="Формула" r:id="rId7" imgW="977760" imgH="355320" progId="Equation.3">
                  <p:embed/>
                  <p:pic>
                    <p:nvPicPr>
                      <p:cNvPr id="0" name="Picture 15"/>
                      <p:cNvPicPr>
                        <a:picLocks noChangeAspect="1" noChangeArrowheads="1"/>
                      </p:cNvPicPr>
                      <p:nvPr/>
                    </p:nvPicPr>
                    <p:blipFill>
                      <a:blip r:embed="rId8"/>
                      <a:srcRect/>
                      <a:stretch>
                        <a:fillRect/>
                      </a:stretch>
                    </p:blipFill>
                    <p:spPr bwMode="auto">
                      <a:xfrm>
                        <a:off x="2987824" y="4509120"/>
                        <a:ext cx="2439988"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Скругленный прямоугольник 7"/>
          <p:cNvSpPr/>
          <p:nvPr/>
        </p:nvSpPr>
        <p:spPr>
          <a:xfrm>
            <a:off x="4716016" y="4509120"/>
            <a:ext cx="792088" cy="859255"/>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6706395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вал 6"/>
          <p:cNvSpPr/>
          <p:nvPr/>
        </p:nvSpPr>
        <p:spPr>
          <a:xfrm>
            <a:off x="571472" y="1500174"/>
            <a:ext cx="771556" cy="771524"/>
          </a:xfrm>
          <a:prstGeom prst="ellipse">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2700000" scaled="1"/>
            <a:tileRect/>
          </a:gra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85720" y="357166"/>
            <a:ext cx="8606760" cy="6120680"/>
          </a:xfrm>
        </p:spPr>
        <p:txBody>
          <a:bodyPr/>
          <a:lstStyle/>
          <a:p>
            <a:pPr marL="514350" indent="-514350">
              <a:buNone/>
            </a:pPr>
            <a:endParaRPr lang="ru-RU" b="1" dirty="0" smtClean="0">
              <a:solidFill>
                <a:srgbClr val="660066"/>
              </a:solidFill>
              <a:latin typeface="Times New Roman" pitchFamily="18" charset="0"/>
              <a:cs typeface="Times New Roman" pitchFamily="18" charset="0"/>
            </a:endParaRPr>
          </a:p>
          <a:p>
            <a:pPr marL="514350" indent="-514350">
              <a:buNone/>
            </a:pPr>
            <a:endParaRPr lang="ru-RU" b="1" dirty="0" smtClean="0">
              <a:solidFill>
                <a:srgbClr val="660066"/>
              </a:solidFill>
              <a:latin typeface="Times New Roman" pitchFamily="18" charset="0"/>
              <a:cs typeface="Times New Roman" pitchFamily="18" charset="0"/>
            </a:endParaRPr>
          </a:p>
          <a:p>
            <a:pPr marL="514350" indent="-514350">
              <a:buNone/>
            </a:pPr>
            <a:r>
              <a:rPr lang="ru-RU" b="1" dirty="0" smtClean="0">
                <a:solidFill>
                  <a:srgbClr val="660066"/>
                </a:solidFill>
                <a:latin typeface="Times New Roman" pitchFamily="18" charset="0"/>
                <a:cs typeface="Times New Roman" pitchFamily="18" charset="0"/>
              </a:rPr>
              <a:t>	2.	Теорема умножения вероятностей</a:t>
            </a:r>
          </a:p>
          <a:p>
            <a:pPr marL="514350" indent="-514350">
              <a:buNone/>
            </a:pPr>
            <a:r>
              <a:rPr lang="ru-RU" b="1" dirty="0" smtClean="0">
                <a:solidFill>
                  <a:srgbClr val="660066"/>
                </a:solidFill>
                <a:latin typeface="Times New Roman" pitchFamily="18" charset="0"/>
                <a:cs typeface="Times New Roman" pitchFamily="18" charset="0"/>
              </a:rPr>
              <a:t>		</a:t>
            </a:r>
            <a:r>
              <a:rPr lang="ru-RU" sz="2800" i="1" dirty="0" smtClean="0">
                <a:solidFill>
                  <a:srgbClr val="660066"/>
                </a:solidFill>
                <a:latin typeface="Times New Roman" pitchFamily="18" charset="0"/>
                <a:cs typeface="Times New Roman" pitchFamily="18" charset="0"/>
              </a:rPr>
              <a:t>(для независимых событий)</a:t>
            </a:r>
            <a:endParaRPr lang="ru-RU" b="1" dirty="0" smtClean="0">
              <a:solidFill>
                <a:srgbClr val="660066"/>
              </a:solidFill>
              <a:latin typeface="Times New Roman" pitchFamily="18" charset="0"/>
              <a:cs typeface="Times New Roman" pitchFamily="18" charset="0"/>
            </a:endParaRPr>
          </a:p>
          <a:p>
            <a:pPr marL="514350" indent="-514350">
              <a:buAutoNum type="arabicPeriod"/>
            </a:pPr>
            <a:endParaRPr lang="ru-RU" b="1" dirty="0">
              <a:solidFill>
                <a:srgbClr val="660066"/>
              </a:solidFill>
              <a:latin typeface="Times New Roman" pitchFamily="18" charset="0"/>
              <a:cs typeface="Times New Roman" pitchFamily="18" charset="0"/>
            </a:endParaRPr>
          </a:p>
          <a:p>
            <a:pPr marL="514350" indent="-514350">
              <a:buAutoNum type="arabicPeriod"/>
            </a:pPr>
            <a:endParaRPr lang="ru-RU" b="1" dirty="0" smtClean="0">
              <a:solidFill>
                <a:srgbClr val="660066"/>
              </a:solidFill>
              <a:latin typeface="Times New Roman" pitchFamily="18" charset="0"/>
              <a:cs typeface="Times New Roman" pitchFamily="18" charset="0"/>
            </a:endParaRPr>
          </a:p>
          <a:p>
            <a:pPr marL="0" indent="0">
              <a:buNone/>
            </a:pPr>
            <a:endParaRPr lang="ru-RU" b="1" dirty="0" smtClean="0">
              <a:solidFill>
                <a:srgbClr val="660066"/>
              </a:solidFill>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104925841"/>
              </p:ext>
            </p:extLst>
          </p:nvPr>
        </p:nvGraphicFramePr>
        <p:xfrm>
          <a:off x="2643174" y="3143248"/>
          <a:ext cx="3921125" cy="627063"/>
        </p:xfrm>
        <a:graphic>
          <a:graphicData uri="http://schemas.openxmlformats.org/presentationml/2006/ole">
            <mc:AlternateContent xmlns:mc="http://schemas.openxmlformats.org/markup-compatibility/2006">
              <mc:Choice xmlns:v="urn:schemas-microsoft-com:vml" Requires="v">
                <p:oleObj spid="_x0000_s23588" name="Формула" r:id="rId3" imgW="1333440" imgH="215640" progId="Equation.3">
                  <p:embed/>
                </p:oleObj>
              </mc:Choice>
              <mc:Fallback>
                <p:oleObj name="Формула" r:id="rId3" imgW="133344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74" y="3143248"/>
                        <a:ext cx="3921125" cy="627063"/>
                      </a:xfrm>
                      <a:prstGeom prst="rect">
                        <a:avLst/>
                      </a:prstGeom>
                      <a:solidFill>
                        <a:srgbClr val="7030A0">
                          <a:alpha val="27843"/>
                        </a:srgbClr>
                      </a:solidFill>
                    </p:spPr>
                  </p:pic>
                </p:oleObj>
              </mc:Fallback>
            </mc:AlternateContent>
          </a:graphicData>
        </a:graphic>
      </p:graphicFrame>
    </p:spTree>
    <p:extLst>
      <p:ext uri="{BB962C8B-B14F-4D97-AF65-F5344CB8AC3E}">
        <p14:creationId xmlns:p14="http://schemas.microsoft.com/office/powerpoint/2010/main" val="3770819552"/>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Вероятность того, что батарейка бракованная, равна 0,04. Покупатель в магазине выбирает случайную упаковку, в которой две таких батарейки. Найдите вероятность того, что обе батарейки окажутся исправными</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a:solidFill>
                  <a:srgbClr val="660066"/>
                </a:solidFill>
                <a:latin typeface="Times New Roman" pitchFamily="18" charset="0"/>
                <a:cs typeface="Times New Roman" pitchFamily="18" charset="0"/>
              </a:rPr>
              <a:t>Решение</a:t>
            </a:r>
          </a:p>
          <a:p>
            <a:pPr marL="0" indent="0" algn="just">
              <a:buNone/>
            </a:pPr>
            <a:r>
              <a:rPr lang="ru-RU" sz="2400" b="1" i="1" dirty="0" smtClean="0">
                <a:latin typeface="Times New Roman" pitchFamily="18" charset="0"/>
                <a:cs typeface="Times New Roman" pitchFamily="18" charset="0"/>
              </a:rPr>
              <a:t>	А</a:t>
            </a:r>
            <a:r>
              <a:rPr lang="ru-RU" sz="2400" dirty="0" smtClean="0">
                <a:latin typeface="Times New Roman" pitchFamily="18" charset="0"/>
                <a:cs typeface="Times New Roman" pitchFamily="18" charset="0"/>
              </a:rPr>
              <a:t>=«батарейка исправна»</a:t>
            </a:r>
          </a:p>
          <a:p>
            <a:pPr marL="0" indent="0" algn="just">
              <a:buNone/>
            </a:pPr>
            <a:r>
              <a:rPr lang="ru-RU" sz="2400" dirty="0">
                <a:latin typeface="Times New Roman" pitchFamily="18" charset="0"/>
                <a:cs typeface="Times New Roman" pitchFamily="18" charset="0"/>
              </a:rPr>
              <a:t>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А</a:t>
            </a:r>
            <a:r>
              <a:rPr lang="ru-RU" sz="2400" dirty="0" smtClean="0">
                <a:latin typeface="Times New Roman" pitchFamily="18" charset="0"/>
                <a:cs typeface="Times New Roman" pitchFamily="18" charset="0"/>
              </a:rPr>
              <a:t>)=0,96</a:t>
            </a:r>
            <a:endParaRPr lang="ru-RU" sz="2400" dirty="0">
              <a:latin typeface="Times New Roman" pitchFamily="18" charset="0"/>
              <a:cs typeface="Times New Roman" pitchFamily="18" charset="0"/>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1637005785"/>
              </p:ext>
            </p:extLst>
          </p:nvPr>
        </p:nvGraphicFramePr>
        <p:xfrm>
          <a:off x="1403648" y="3933056"/>
          <a:ext cx="5937250" cy="663575"/>
        </p:xfrm>
        <a:graphic>
          <a:graphicData uri="http://schemas.openxmlformats.org/presentationml/2006/ole">
            <mc:AlternateContent xmlns:mc="http://schemas.openxmlformats.org/markup-compatibility/2006">
              <mc:Choice xmlns:v="urn:schemas-microsoft-com:vml" Requires="v">
                <p:oleObj spid="_x0000_s51215" name="Формула" r:id="rId3" imgW="2019240" imgH="228600" progId="Equation.3">
                  <p:embed/>
                </p:oleObj>
              </mc:Choice>
              <mc:Fallback>
                <p:oleObj name="Формула" r:id="rId3" imgW="2019240" imgH="228600" progId="Equation.3">
                  <p:embed/>
                  <p:pic>
                    <p:nvPicPr>
                      <p:cNvPr id="0" name="Объект 4"/>
                      <p:cNvPicPr>
                        <a:picLocks noChangeAspect="1" noChangeArrowheads="1"/>
                      </p:cNvPicPr>
                      <p:nvPr/>
                    </p:nvPicPr>
                    <p:blipFill>
                      <a:blip r:embed="rId4"/>
                      <a:srcRect/>
                      <a:stretch>
                        <a:fillRect/>
                      </a:stretch>
                    </p:blipFill>
                    <p:spPr bwMode="auto">
                      <a:xfrm>
                        <a:off x="1403648" y="3933056"/>
                        <a:ext cx="5937250" cy="663575"/>
                      </a:xfrm>
                      <a:prstGeom prst="rect">
                        <a:avLst/>
                      </a:prstGeom>
                      <a:noFill/>
                      <a:ln>
                        <a:noFill/>
                      </a:ln>
                    </p:spPr>
                  </p:pic>
                </p:oleObj>
              </mc:Fallback>
            </mc:AlternateContent>
          </a:graphicData>
        </a:graphic>
      </p:graphicFrame>
      <p:sp>
        <p:nvSpPr>
          <p:cNvPr id="6" name="Скругленный прямоугольник 5"/>
          <p:cNvSpPr/>
          <p:nvPr/>
        </p:nvSpPr>
        <p:spPr>
          <a:xfrm>
            <a:off x="6084168" y="3861048"/>
            <a:ext cx="1368152" cy="859255"/>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441475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На складе лежат 200 фонариков (без ламп), из них 10 бракованные, а также 500 ламп для фонариков, из них 30 бракованные. Эксперт наугад выбирает один фонарик и одну лампу, ввинчивает ее в фонарик. Найдите вероятность того, что лампа будет гореть (для этого лампа и фонарик должны быть без брака</a:t>
            </a:r>
            <a:r>
              <a:rPr lang="ru-RU" sz="2400" dirty="0" smtClean="0">
                <a:latin typeface="Times New Roman" pitchFamily="18" charset="0"/>
                <a:cs typeface="Times New Roman" pitchFamily="18" charset="0"/>
              </a:rPr>
              <a:t>).</a:t>
            </a: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664285163"/>
              </p:ext>
            </p:extLst>
          </p:nvPr>
        </p:nvGraphicFramePr>
        <p:xfrm>
          <a:off x="1475656" y="3501008"/>
          <a:ext cx="2576513" cy="1033463"/>
        </p:xfrm>
        <a:graphic>
          <a:graphicData uri="http://schemas.openxmlformats.org/presentationml/2006/ole">
            <mc:AlternateContent xmlns:mc="http://schemas.openxmlformats.org/markup-compatibility/2006">
              <mc:Choice xmlns:v="urn:schemas-microsoft-com:vml" Requires="v">
                <p:oleObj spid="_x0000_s40008" name="Формула" r:id="rId3" imgW="876240" imgH="355320" progId="Equation.3">
                  <p:embed/>
                </p:oleObj>
              </mc:Choice>
              <mc:Fallback>
                <p:oleObj name="Формула" r:id="rId3" imgW="876240" imgH="355320" progId="Equation.3">
                  <p:embed/>
                  <p:pic>
                    <p:nvPicPr>
                      <p:cNvPr id="0" name="Объект 4"/>
                      <p:cNvPicPr>
                        <a:picLocks noChangeAspect="1" noChangeArrowheads="1"/>
                      </p:cNvPicPr>
                      <p:nvPr/>
                    </p:nvPicPr>
                    <p:blipFill>
                      <a:blip r:embed="rId4"/>
                      <a:srcRect/>
                      <a:stretch>
                        <a:fillRect/>
                      </a:stretch>
                    </p:blipFill>
                    <p:spPr bwMode="auto">
                      <a:xfrm>
                        <a:off x="1475656" y="3501008"/>
                        <a:ext cx="2576513" cy="1033463"/>
                      </a:xfrm>
                      <a:prstGeom prst="rect">
                        <a:avLst/>
                      </a:prstGeom>
                      <a:noFill/>
                      <a:ln>
                        <a:noFill/>
                      </a:ln>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3148721759"/>
              </p:ext>
            </p:extLst>
          </p:nvPr>
        </p:nvGraphicFramePr>
        <p:xfrm>
          <a:off x="5148064" y="3501008"/>
          <a:ext cx="2652713" cy="1033462"/>
        </p:xfrm>
        <a:graphic>
          <a:graphicData uri="http://schemas.openxmlformats.org/presentationml/2006/ole">
            <mc:AlternateContent xmlns:mc="http://schemas.openxmlformats.org/markup-compatibility/2006">
              <mc:Choice xmlns:v="urn:schemas-microsoft-com:vml" Requires="v">
                <p:oleObj spid="_x0000_s40009" name="Формула" r:id="rId5" imgW="901440" imgH="355320" progId="Equation.3">
                  <p:embed/>
                </p:oleObj>
              </mc:Choice>
              <mc:Fallback>
                <p:oleObj name="Формула" r:id="rId5" imgW="901440" imgH="355320" progId="Equation.3">
                  <p:embed/>
                  <p:pic>
                    <p:nvPicPr>
                      <p:cNvPr id="0" name="Объект 3"/>
                      <p:cNvPicPr>
                        <a:picLocks noChangeAspect="1" noChangeArrowheads="1"/>
                      </p:cNvPicPr>
                      <p:nvPr/>
                    </p:nvPicPr>
                    <p:blipFill>
                      <a:blip r:embed="rId6"/>
                      <a:srcRect/>
                      <a:stretch>
                        <a:fillRect/>
                      </a:stretch>
                    </p:blipFill>
                    <p:spPr bwMode="auto">
                      <a:xfrm>
                        <a:off x="5148064" y="3501008"/>
                        <a:ext cx="2652713"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716082894"/>
              </p:ext>
            </p:extLst>
          </p:nvPr>
        </p:nvGraphicFramePr>
        <p:xfrm>
          <a:off x="2339752" y="4869160"/>
          <a:ext cx="4443412" cy="1033463"/>
        </p:xfrm>
        <a:graphic>
          <a:graphicData uri="http://schemas.openxmlformats.org/presentationml/2006/ole">
            <mc:AlternateContent xmlns:mc="http://schemas.openxmlformats.org/markup-compatibility/2006">
              <mc:Choice xmlns:v="urn:schemas-microsoft-com:vml" Requires="v">
                <p:oleObj spid="_x0000_s40010" name="Формула" r:id="rId7" imgW="1511280" imgH="355320" progId="Equation.3">
                  <p:embed/>
                </p:oleObj>
              </mc:Choice>
              <mc:Fallback>
                <p:oleObj name="Формула" r:id="rId7" imgW="1511280" imgH="355320" progId="Equation.3">
                  <p:embed/>
                  <p:pic>
                    <p:nvPicPr>
                      <p:cNvPr id="0" name="Объект 3"/>
                      <p:cNvPicPr>
                        <a:picLocks noChangeAspect="1" noChangeArrowheads="1"/>
                      </p:cNvPicPr>
                      <p:nvPr/>
                    </p:nvPicPr>
                    <p:blipFill>
                      <a:blip r:embed="rId8"/>
                      <a:srcRect/>
                      <a:stretch>
                        <a:fillRect/>
                      </a:stretch>
                    </p:blipFill>
                    <p:spPr bwMode="auto">
                      <a:xfrm>
                        <a:off x="2339752" y="4869160"/>
                        <a:ext cx="4443412"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Скругленный прямоугольник 6"/>
          <p:cNvSpPr/>
          <p:nvPr/>
        </p:nvSpPr>
        <p:spPr>
          <a:xfrm>
            <a:off x="5652120" y="4941168"/>
            <a:ext cx="1296144" cy="86409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955992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Перед началом волейбольного матча капитаны команд тянут честный жребий, чтобы определить, какая из команд начнёт игру с мячом. Команда «Монтёр» по очереди играет с командами «Ротор», «Статор» и «Мотор».  Найдите вероятность того, что «Монтёр» будет начинать только первую игру</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a:solidFill>
                  <a:srgbClr val="660066"/>
                </a:solidFill>
                <a:latin typeface="Times New Roman" pitchFamily="18" charset="0"/>
                <a:cs typeface="Times New Roman" pitchFamily="18" charset="0"/>
              </a:rPr>
              <a:t>Решение</a:t>
            </a:r>
          </a:p>
          <a:p>
            <a:pPr marL="0" indent="0" algn="just">
              <a:buNone/>
            </a:pPr>
            <a:r>
              <a:rPr lang="ru-RU" sz="2400" b="1" i="1" dirty="0" smtClean="0">
                <a:latin typeface="Times New Roman" pitchFamily="18" charset="0"/>
                <a:cs typeface="Times New Roman" pitchFamily="18" charset="0"/>
              </a:rPr>
              <a:t>А</a:t>
            </a:r>
            <a:r>
              <a:rPr lang="en-US" sz="2400" b="1" i="1" baseline="-25000" dirty="0" smtClean="0">
                <a:latin typeface="Times New Roman" pitchFamily="18" charset="0"/>
                <a:cs typeface="Times New Roman" pitchFamily="18" charset="0"/>
              </a:rPr>
              <a:t>i</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«команда начинает </a:t>
            </a:r>
            <a:r>
              <a:rPr lang="en-US" sz="2400" b="1" i="1" dirty="0" smtClean="0">
                <a:latin typeface="Times New Roman" pitchFamily="18" charset="0"/>
                <a:cs typeface="Times New Roman" pitchFamily="18" charset="0"/>
              </a:rPr>
              <a:t>i</a:t>
            </a:r>
            <a:r>
              <a:rPr lang="ru-RU" sz="2400" dirty="0" smtClean="0">
                <a:latin typeface="Times New Roman" pitchFamily="18" charset="0"/>
                <a:cs typeface="Times New Roman" pitchFamily="18" charset="0"/>
              </a:rPr>
              <a:t>-ю игру»</a:t>
            </a: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2317333601"/>
              </p:ext>
            </p:extLst>
          </p:nvPr>
        </p:nvGraphicFramePr>
        <p:xfrm>
          <a:off x="2987824" y="3645024"/>
          <a:ext cx="2800350" cy="995363"/>
        </p:xfrm>
        <a:graphic>
          <a:graphicData uri="http://schemas.openxmlformats.org/presentationml/2006/ole">
            <mc:AlternateContent xmlns:mc="http://schemas.openxmlformats.org/markup-compatibility/2006">
              <mc:Choice xmlns:v="urn:schemas-microsoft-com:vml" Requires="v">
                <p:oleObj spid="_x0000_s52249" name="Формула" r:id="rId3" imgW="952200" imgH="342720" progId="Equation.3">
                  <p:embed/>
                </p:oleObj>
              </mc:Choice>
              <mc:Fallback>
                <p:oleObj name="Формула" r:id="rId3" imgW="952200" imgH="342720" progId="Equation.3">
                  <p:embed/>
                  <p:pic>
                    <p:nvPicPr>
                      <p:cNvPr id="0" name="Объект 4"/>
                      <p:cNvPicPr>
                        <a:picLocks noChangeAspect="1" noChangeArrowheads="1"/>
                      </p:cNvPicPr>
                      <p:nvPr/>
                    </p:nvPicPr>
                    <p:blipFill>
                      <a:blip r:embed="rId4"/>
                      <a:srcRect/>
                      <a:stretch>
                        <a:fillRect/>
                      </a:stretch>
                    </p:blipFill>
                    <p:spPr bwMode="auto">
                      <a:xfrm>
                        <a:off x="2987824" y="3645024"/>
                        <a:ext cx="280035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2138975189"/>
              </p:ext>
            </p:extLst>
          </p:nvPr>
        </p:nvGraphicFramePr>
        <p:xfrm>
          <a:off x="2123728" y="4581128"/>
          <a:ext cx="4518025" cy="1254125"/>
        </p:xfrm>
        <a:graphic>
          <a:graphicData uri="http://schemas.openxmlformats.org/presentationml/2006/ole">
            <mc:AlternateContent xmlns:mc="http://schemas.openxmlformats.org/markup-compatibility/2006">
              <mc:Choice xmlns:v="urn:schemas-microsoft-com:vml" Requires="v">
                <p:oleObj spid="_x0000_s52250" name="Формула" r:id="rId5" imgW="1536480" imgH="431640" progId="Equation.3">
                  <p:embed/>
                </p:oleObj>
              </mc:Choice>
              <mc:Fallback>
                <p:oleObj name="Формула" r:id="rId5" imgW="1536480" imgH="431640" progId="Equation.3">
                  <p:embed/>
                  <p:pic>
                    <p:nvPicPr>
                      <p:cNvPr id="0" name="Объект 3"/>
                      <p:cNvPicPr>
                        <a:picLocks noChangeAspect="1" noChangeArrowheads="1"/>
                      </p:cNvPicPr>
                      <p:nvPr/>
                    </p:nvPicPr>
                    <p:blipFill>
                      <a:blip r:embed="rId6"/>
                      <a:srcRect/>
                      <a:stretch>
                        <a:fillRect/>
                      </a:stretch>
                    </p:blipFill>
                    <p:spPr bwMode="auto">
                      <a:xfrm>
                        <a:off x="2123728" y="4581128"/>
                        <a:ext cx="4518025"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Скругленный прямоугольник 5"/>
          <p:cNvSpPr/>
          <p:nvPr/>
        </p:nvSpPr>
        <p:spPr>
          <a:xfrm>
            <a:off x="5624949" y="4797152"/>
            <a:ext cx="1296144" cy="86409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9800384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вал 6"/>
          <p:cNvSpPr/>
          <p:nvPr/>
        </p:nvSpPr>
        <p:spPr>
          <a:xfrm>
            <a:off x="571472" y="1500174"/>
            <a:ext cx="771556" cy="771524"/>
          </a:xfrm>
          <a:prstGeom prst="ellipse">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2700000" scaled="1"/>
            <a:tileRect/>
          </a:gra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85720" y="357166"/>
            <a:ext cx="8606760" cy="6120680"/>
          </a:xfrm>
        </p:spPr>
        <p:txBody>
          <a:bodyPr/>
          <a:lstStyle/>
          <a:p>
            <a:pPr marL="514350" indent="-514350">
              <a:buNone/>
            </a:pPr>
            <a:endParaRPr lang="ru-RU" b="1" dirty="0" smtClean="0">
              <a:solidFill>
                <a:srgbClr val="660066"/>
              </a:solidFill>
              <a:latin typeface="Times New Roman" pitchFamily="18" charset="0"/>
              <a:cs typeface="Times New Roman" pitchFamily="18" charset="0"/>
            </a:endParaRPr>
          </a:p>
          <a:p>
            <a:pPr marL="514350" indent="-514350">
              <a:buNone/>
            </a:pPr>
            <a:endParaRPr lang="ru-RU" b="1" dirty="0" smtClean="0">
              <a:solidFill>
                <a:srgbClr val="660066"/>
              </a:solidFill>
              <a:latin typeface="Times New Roman" pitchFamily="18" charset="0"/>
              <a:cs typeface="Times New Roman" pitchFamily="18" charset="0"/>
            </a:endParaRPr>
          </a:p>
          <a:p>
            <a:pPr marL="514350" indent="-514350">
              <a:buNone/>
            </a:pPr>
            <a:r>
              <a:rPr lang="ru-RU" b="1" dirty="0" smtClean="0">
                <a:solidFill>
                  <a:srgbClr val="660066"/>
                </a:solidFill>
                <a:latin typeface="Times New Roman" pitchFamily="18" charset="0"/>
                <a:cs typeface="Times New Roman" pitchFamily="18" charset="0"/>
              </a:rPr>
              <a:t>	3.	Теорема сложения вероятностей</a:t>
            </a:r>
          </a:p>
          <a:p>
            <a:pPr marL="514350" indent="-514350">
              <a:buNone/>
            </a:pPr>
            <a:endParaRPr lang="ru-RU" b="1" dirty="0" smtClean="0">
              <a:solidFill>
                <a:srgbClr val="660066"/>
              </a:solidFill>
              <a:latin typeface="Times New Roman" pitchFamily="18" charset="0"/>
              <a:cs typeface="Times New Roman" pitchFamily="18" charset="0"/>
            </a:endParaRPr>
          </a:p>
          <a:p>
            <a:pPr marL="514350" indent="-514350">
              <a:buNone/>
            </a:pPr>
            <a:endParaRPr lang="ru-RU" b="1" dirty="0" smtClean="0">
              <a:solidFill>
                <a:srgbClr val="660066"/>
              </a:solidFill>
              <a:latin typeface="Times New Roman" pitchFamily="18" charset="0"/>
              <a:cs typeface="Times New Roman" pitchFamily="18" charset="0"/>
            </a:endParaRPr>
          </a:p>
          <a:p>
            <a:pPr marL="514350" indent="-514350">
              <a:buNone/>
            </a:pPr>
            <a:endParaRPr lang="ru-RU" b="1" i="1" dirty="0" smtClean="0">
              <a:solidFill>
                <a:srgbClr val="660066"/>
              </a:solidFill>
              <a:latin typeface="Times New Roman" pitchFamily="18" charset="0"/>
              <a:cs typeface="Times New Roman" pitchFamily="18" charset="0"/>
            </a:endParaRPr>
          </a:p>
          <a:p>
            <a:pPr marL="514350" indent="-514350">
              <a:buNone/>
            </a:pPr>
            <a:r>
              <a:rPr lang="ru-RU" b="1" i="1" dirty="0" smtClean="0">
                <a:solidFill>
                  <a:srgbClr val="660066"/>
                </a:solidFill>
                <a:latin typeface="Times New Roman" pitchFamily="18" charset="0"/>
                <a:cs typeface="Times New Roman" pitchFamily="18" charset="0"/>
              </a:rPr>
              <a:t>А, В </a:t>
            </a:r>
            <a:r>
              <a:rPr lang="ru-RU" b="1" dirty="0" smtClean="0">
                <a:solidFill>
                  <a:srgbClr val="660066"/>
                </a:solidFill>
                <a:latin typeface="Times New Roman" pitchFamily="18" charset="0"/>
                <a:cs typeface="Times New Roman" pitchFamily="18" charset="0"/>
              </a:rPr>
              <a:t>– несовместные события			:</a:t>
            </a:r>
          </a:p>
          <a:p>
            <a:pPr marL="514350" indent="-514350">
              <a:buNone/>
            </a:pPr>
            <a:r>
              <a:rPr lang="ru-RU" b="1" dirty="0" smtClean="0">
                <a:solidFill>
                  <a:srgbClr val="660066"/>
                </a:solidFill>
                <a:latin typeface="Times New Roman" pitchFamily="18" charset="0"/>
                <a:cs typeface="Times New Roman" pitchFamily="18" charset="0"/>
              </a:rPr>
              <a:t>		</a:t>
            </a:r>
          </a:p>
          <a:p>
            <a:pPr marL="514350" indent="-514350">
              <a:buAutoNum type="arabicPeriod"/>
            </a:pPr>
            <a:endParaRPr lang="ru-RU" b="1" dirty="0">
              <a:solidFill>
                <a:srgbClr val="660066"/>
              </a:solidFill>
              <a:latin typeface="Times New Roman" pitchFamily="18" charset="0"/>
              <a:cs typeface="Times New Roman" pitchFamily="18" charset="0"/>
            </a:endParaRPr>
          </a:p>
          <a:p>
            <a:pPr marL="514350" indent="-514350">
              <a:buAutoNum type="arabicPeriod"/>
            </a:pPr>
            <a:endParaRPr lang="ru-RU" b="1" dirty="0" smtClean="0">
              <a:solidFill>
                <a:srgbClr val="660066"/>
              </a:solidFill>
              <a:latin typeface="Times New Roman" pitchFamily="18" charset="0"/>
              <a:cs typeface="Times New Roman" pitchFamily="18" charset="0"/>
            </a:endParaRPr>
          </a:p>
          <a:p>
            <a:pPr marL="0" indent="0">
              <a:buNone/>
            </a:pPr>
            <a:endParaRPr lang="ru-RU" b="1" dirty="0" smtClean="0">
              <a:solidFill>
                <a:srgbClr val="660066"/>
              </a:solidFill>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104925841"/>
              </p:ext>
            </p:extLst>
          </p:nvPr>
        </p:nvGraphicFramePr>
        <p:xfrm>
          <a:off x="1571604" y="2285992"/>
          <a:ext cx="5826125" cy="627063"/>
        </p:xfrm>
        <a:graphic>
          <a:graphicData uri="http://schemas.openxmlformats.org/presentationml/2006/ole">
            <mc:AlternateContent xmlns:mc="http://schemas.openxmlformats.org/markup-compatibility/2006">
              <mc:Choice xmlns:v="urn:schemas-microsoft-com:vml" Requires="v">
                <p:oleObj spid="_x0000_s29797" name="Формула" r:id="rId3" imgW="1981080" imgH="215640" progId="Equation.3">
                  <p:embed/>
                </p:oleObj>
              </mc:Choice>
              <mc:Fallback>
                <p:oleObj name="Формула" r:id="rId3" imgW="19810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2285992"/>
                        <a:ext cx="5826125" cy="627063"/>
                      </a:xfrm>
                      <a:prstGeom prst="rect">
                        <a:avLst/>
                      </a:prstGeom>
                      <a:solidFill>
                        <a:srgbClr val="7030A0">
                          <a:alpha val="27843"/>
                        </a:srgbClr>
                      </a:solidFill>
                    </p:spPr>
                  </p:pic>
                </p:oleObj>
              </mc:Fallback>
            </mc:AlternateContent>
          </a:graphicData>
        </a:graphic>
      </p:graphicFrame>
      <p:cxnSp>
        <p:nvCxnSpPr>
          <p:cNvPr id="9" name="Прямая соединительная линия 8"/>
          <p:cNvCxnSpPr/>
          <p:nvPr/>
        </p:nvCxnSpPr>
        <p:spPr>
          <a:xfrm>
            <a:off x="1000100" y="3429000"/>
            <a:ext cx="6929486" cy="1588"/>
          </a:xfrm>
          <a:prstGeom prst="line">
            <a:avLst/>
          </a:prstGeom>
          <a:ln>
            <a:solidFill>
              <a:srgbClr val="660066"/>
            </a:solidFill>
          </a:ln>
        </p:spPr>
        <p:style>
          <a:lnRef idx="1">
            <a:schemeClr val="accent1"/>
          </a:lnRef>
          <a:fillRef idx="0">
            <a:schemeClr val="accent1"/>
          </a:fillRef>
          <a:effectRef idx="0">
            <a:schemeClr val="accent1"/>
          </a:effectRef>
          <a:fontRef idx="minor">
            <a:schemeClr val="tx1"/>
          </a:fontRef>
        </p:style>
      </p:cxnSp>
      <p:graphicFrame>
        <p:nvGraphicFramePr>
          <p:cNvPr id="29699" name="Object 3"/>
          <p:cNvGraphicFramePr>
            <a:graphicFrameLocks noChangeAspect="1"/>
          </p:cNvGraphicFramePr>
          <p:nvPr/>
        </p:nvGraphicFramePr>
        <p:xfrm>
          <a:off x="2285984" y="4786322"/>
          <a:ext cx="4294187" cy="627062"/>
        </p:xfrm>
        <a:graphic>
          <a:graphicData uri="http://schemas.openxmlformats.org/presentationml/2006/ole">
            <mc:AlternateContent xmlns:mc="http://schemas.openxmlformats.org/markup-compatibility/2006">
              <mc:Choice xmlns:v="urn:schemas-microsoft-com:vml" Requires="v">
                <p:oleObj spid="_x0000_s29798" name="Формула" r:id="rId5" imgW="1460160" imgH="215640" progId="Equation.3">
                  <p:embed/>
                </p:oleObj>
              </mc:Choice>
              <mc:Fallback>
                <p:oleObj name="Формула" r:id="rId5" imgW="14601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5984" y="4786322"/>
                        <a:ext cx="4294187" cy="627062"/>
                      </a:xfrm>
                      <a:prstGeom prst="rect">
                        <a:avLst/>
                      </a:prstGeom>
                      <a:solidFill>
                        <a:srgbClr val="7030A0">
                          <a:alpha val="27843"/>
                        </a:srgbClr>
                      </a:solidFill>
                    </p:spPr>
                  </p:pic>
                </p:oleObj>
              </mc:Fallback>
            </mc:AlternateContent>
          </a:graphicData>
        </a:graphic>
      </p:graphicFrame>
      <p:graphicFrame>
        <p:nvGraphicFramePr>
          <p:cNvPr id="29700" name="Object 4"/>
          <p:cNvGraphicFramePr>
            <a:graphicFrameLocks noChangeAspect="1"/>
          </p:cNvGraphicFramePr>
          <p:nvPr/>
        </p:nvGraphicFramePr>
        <p:xfrm>
          <a:off x="5857884" y="3929066"/>
          <a:ext cx="1695448" cy="517945"/>
        </p:xfrm>
        <a:graphic>
          <a:graphicData uri="http://schemas.openxmlformats.org/presentationml/2006/ole">
            <mc:AlternateContent xmlns:mc="http://schemas.openxmlformats.org/markup-compatibility/2006">
              <mc:Choice xmlns:v="urn:schemas-microsoft-com:vml" Requires="v">
                <p:oleObj spid="_x0000_s29799" name="Формула" r:id="rId7" imgW="698400" imgH="215640" progId="Equation.3">
                  <p:embed/>
                </p:oleObj>
              </mc:Choice>
              <mc:Fallback>
                <p:oleObj name="Формула" r:id="rId7" imgW="69840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57884" y="3929066"/>
                        <a:ext cx="1695448" cy="517945"/>
                      </a:xfrm>
                      <a:prstGeom prst="rect">
                        <a:avLst/>
                      </a:prstGeom>
                      <a:noFill/>
                      <a:extLst>
                        <a:ext uri="{909E8E84-426E-40DD-AFC4-6F175D3DCCD1}">
                          <a14:hiddenFill xmlns:a14="http://schemas.microsoft.com/office/drawing/2010/main">
                            <a:solidFill>
                              <a:srgbClr val="7030A0">
                                <a:alpha val="28000"/>
                              </a:srgbClr>
                            </a:solidFill>
                          </a14:hiddenFill>
                        </a:ext>
                      </a:extLst>
                    </p:spPr>
                  </p:pic>
                </p:oleObj>
              </mc:Fallback>
            </mc:AlternateContent>
          </a:graphicData>
        </a:graphic>
      </p:graphicFrame>
    </p:spTree>
    <p:extLst>
      <p:ext uri="{BB962C8B-B14F-4D97-AF65-F5344CB8AC3E}">
        <p14:creationId xmlns:p14="http://schemas.microsoft.com/office/powerpoint/2010/main" val="3770819552"/>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Скругленный прямоугольник 17"/>
          <p:cNvSpPr/>
          <p:nvPr/>
        </p:nvSpPr>
        <p:spPr>
          <a:xfrm>
            <a:off x="1187624" y="626316"/>
            <a:ext cx="2808312" cy="504056"/>
          </a:xfrm>
          <a:prstGeom prst="roundRect">
            <a:avLst/>
          </a:prstGeom>
          <a:solidFill>
            <a:srgbClr val="CC99FF"/>
          </a:solid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 семье три ребенка разного возраста. Какова вероятность, что не все дети одного пола</a:t>
            </a:r>
            <a:r>
              <a:rPr lang="ru-RU" sz="2400" dirty="0" smtClean="0">
                <a:latin typeface="Times New Roman" pitchFamily="18" charset="0"/>
                <a:cs typeface="Times New Roman" pitchFamily="18" charset="0"/>
              </a:rPr>
              <a:t>?</a:t>
            </a: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r>
              <a:rPr lang="ru-RU" sz="2400" b="1" i="1" u="sng" dirty="0" smtClean="0">
                <a:solidFill>
                  <a:srgbClr val="660066"/>
                </a:solidFill>
                <a:latin typeface="Times New Roman" pitchFamily="18" charset="0"/>
                <a:cs typeface="Times New Roman" pitchFamily="18" charset="0"/>
              </a:rPr>
              <a:t>или</a:t>
            </a:r>
            <a:endParaRPr lang="ru-RU" sz="2400" b="1" i="1" u="sng" dirty="0">
              <a:solidFill>
                <a:srgbClr val="660066"/>
              </a:solidFill>
              <a:latin typeface="Times New Roman" pitchFamily="18" charset="0"/>
              <a:cs typeface="Times New Roman" pitchFamily="18" charset="0"/>
            </a:endParaRP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1224404650"/>
              </p:ext>
            </p:extLst>
          </p:nvPr>
        </p:nvGraphicFramePr>
        <p:xfrm>
          <a:off x="684213" y="1595438"/>
          <a:ext cx="7821612" cy="569912"/>
        </p:xfrm>
        <a:graphic>
          <a:graphicData uri="http://schemas.openxmlformats.org/presentationml/2006/ole">
            <mc:AlternateContent xmlns:mc="http://schemas.openxmlformats.org/markup-compatibility/2006">
              <mc:Choice xmlns:v="urn:schemas-microsoft-com:vml" Requires="v">
                <p:oleObj spid="_x0000_s53301" name="Формула" r:id="rId3" imgW="2920680" imgH="215640" progId="Equation.3">
                  <p:embed/>
                </p:oleObj>
              </mc:Choice>
              <mc:Fallback>
                <p:oleObj name="Формула" r:id="rId3" imgW="2920680" imgH="215640" progId="Equation.3">
                  <p:embed/>
                  <p:pic>
                    <p:nvPicPr>
                      <p:cNvPr id="0" name=""/>
                      <p:cNvPicPr>
                        <a:picLocks noChangeAspect="1" noChangeArrowheads="1"/>
                      </p:cNvPicPr>
                      <p:nvPr/>
                    </p:nvPicPr>
                    <p:blipFill>
                      <a:blip r:embed="rId4"/>
                      <a:srcRect/>
                      <a:stretch>
                        <a:fillRect/>
                      </a:stretch>
                    </p:blipFill>
                    <p:spPr bwMode="auto">
                      <a:xfrm>
                        <a:off x="684213" y="1595438"/>
                        <a:ext cx="7821612" cy="569912"/>
                      </a:xfrm>
                      <a:prstGeom prst="rect">
                        <a:avLst/>
                      </a:prstGeom>
                      <a:noFill/>
                      <a:ln>
                        <a:noFill/>
                      </a:ln>
                    </p:spPr>
                  </p:pic>
                </p:oleObj>
              </mc:Fallback>
            </mc:AlternateContent>
          </a:graphicData>
        </a:graphic>
      </p:graphicFrame>
      <p:sp>
        <p:nvSpPr>
          <p:cNvPr id="5" name="Скругленный прямоугольник 4"/>
          <p:cNvSpPr/>
          <p:nvPr/>
        </p:nvSpPr>
        <p:spPr>
          <a:xfrm>
            <a:off x="2483768" y="1484784"/>
            <a:ext cx="5328592" cy="720080"/>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1256495479"/>
              </p:ext>
            </p:extLst>
          </p:nvPr>
        </p:nvGraphicFramePr>
        <p:xfrm>
          <a:off x="3419872" y="2420888"/>
          <a:ext cx="2314575" cy="938213"/>
        </p:xfrm>
        <a:graphic>
          <a:graphicData uri="http://schemas.openxmlformats.org/presentationml/2006/ole">
            <mc:AlternateContent xmlns:mc="http://schemas.openxmlformats.org/markup-compatibility/2006">
              <mc:Choice xmlns:v="urn:schemas-microsoft-com:vml" Requires="v">
                <p:oleObj spid="_x0000_s53302" name="Формула" r:id="rId5" imgW="863280" imgH="355320" progId="Equation.3">
                  <p:embed/>
                </p:oleObj>
              </mc:Choice>
              <mc:Fallback>
                <p:oleObj name="Формула" r:id="rId5" imgW="863280" imgH="355320" progId="Equation.3">
                  <p:embed/>
                  <p:pic>
                    <p:nvPicPr>
                      <p:cNvPr id="0" name=""/>
                      <p:cNvPicPr>
                        <a:picLocks noChangeAspect="1" noChangeArrowheads="1"/>
                      </p:cNvPicPr>
                      <p:nvPr/>
                    </p:nvPicPr>
                    <p:blipFill>
                      <a:blip r:embed="rId6"/>
                      <a:srcRect/>
                      <a:stretch>
                        <a:fillRect/>
                      </a:stretch>
                    </p:blipFill>
                    <p:spPr bwMode="auto">
                      <a:xfrm>
                        <a:off x="3419872" y="2420888"/>
                        <a:ext cx="2314575"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22188230"/>
              </p:ext>
            </p:extLst>
          </p:nvPr>
        </p:nvGraphicFramePr>
        <p:xfrm>
          <a:off x="1960563" y="3827463"/>
          <a:ext cx="4867275" cy="568325"/>
        </p:xfrm>
        <a:graphic>
          <a:graphicData uri="http://schemas.openxmlformats.org/presentationml/2006/ole">
            <mc:AlternateContent xmlns:mc="http://schemas.openxmlformats.org/markup-compatibility/2006">
              <mc:Choice xmlns:v="urn:schemas-microsoft-com:vml" Requires="v">
                <p:oleObj spid="_x0000_s53303" name="Формула" r:id="rId7" imgW="1815840" imgH="215640" progId="Equation.3">
                  <p:embed/>
                </p:oleObj>
              </mc:Choice>
              <mc:Fallback>
                <p:oleObj name="Формула" r:id="rId7" imgW="1815840" imgH="215640" progId="Equation.3">
                  <p:embed/>
                  <p:pic>
                    <p:nvPicPr>
                      <p:cNvPr id="0" name=""/>
                      <p:cNvPicPr>
                        <a:picLocks noChangeAspect="1" noChangeArrowheads="1"/>
                      </p:cNvPicPr>
                      <p:nvPr/>
                    </p:nvPicPr>
                    <p:blipFill>
                      <a:blip r:embed="rId8"/>
                      <a:srcRect/>
                      <a:stretch>
                        <a:fillRect/>
                      </a:stretch>
                    </p:blipFill>
                    <p:spPr bwMode="auto">
                      <a:xfrm>
                        <a:off x="1960563" y="3827463"/>
                        <a:ext cx="48672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184010972"/>
              </p:ext>
            </p:extLst>
          </p:nvPr>
        </p:nvGraphicFramePr>
        <p:xfrm>
          <a:off x="2309813" y="4298950"/>
          <a:ext cx="4221162" cy="1270000"/>
        </p:xfrm>
        <a:graphic>
          <a:graphicData uri="http://schemas.openxmlformats.org/presentationml/2006/ole">
            <mc:AlternateContent xmlns:mc="http://schemas.openxmlformats.org/markup-compatibility/2006">
              <mc:Choice xmlns:v="urn:schemas-microsoft-com:vml" Requires="v">
                <p:oleObj spid="_x0000_s53304" name="Формула" r:id="rId9" imgW="1574640" imgH="482400" progId="Equation.3">
                  <p:embed/>
                </p:oleObj>
              </mc:Choice>
              <mc:Fallback>
                <p:oleObj name="Формула" r:id="rId9" imgW="1574640" imgH="482400" progId="Equation.3">
                  <p:embed/>
                  <p:pic>
                    <p:nvPicPr>
                      <p:cNvPr id="0" name=""/>
                      <p:cNvPicPr>
                        <a:picLocks noChangeAspect="1" noChangeArrowheads="1"/>
                      </p:cNvPicPr>
                      <p:nvPr/>
                    </p:nvPicPr>
                    <p:blipFill>
                      <a:blip r:embed="rId10"/>
                      <a:srcRect/>
                      <a:stretch>
                        <a:fillRect/>
                      </a:stretch>
                    </p:blipFill>
                    <p:spPr bwMode="auto">
                      <a:xfrm>
                        <a:off x="2309813" y="4298950"/>
                        <a:ext cx="42211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490653426"/>
              </p:ext>
            </p:extLst>
          </p:nvPr>
        </p:nvGraphicFramePr>
        <p:xfrm>
          <a:off x="2889250" y="5516563"/>
          <a:ext cx="3028950" cy="935037"/>
        </p:xfrm>
        <a:graphic>
          <a:graphicData uri="http://schemas.openxmlformats.org/presentationml/2006/ole">
            <mc:AlternateContent xmlns:mc="http://schemas.openxmlformats.org/markup-compatibility/2006">
              <mc:Choice xmlns:v="urn:schemas-microsoft-com:vml" Requires="v">
                <p:oleObj spid="_x0000_s53305" name="Формула" r:id="rId11" imgW="1130040" imgH="355320" progId="Equation.3">
                  <p:embed/>
                </p:oleObj>
              </mc:Choice>
              <mc:Fallback>
                <p:oleObj name="Формула" r:id="rId11" imgW="1130040" imgH="355320" progId="Equation.3">
                  <p:embed/>
                  <p:pic>
                    <p:nvPicPr>
                      <p:cNvPr id="0" name=""/>
                      <p:cNvPicPr>
                        <a:picLocks noChangeAspect="1" noChangeArrowheads="1"/>
                      </p:cNvPicPr>
                      <p:nvPr/>
                    </p:nvPicPr>
                    <p:blipFill>
                      <a:blip r:embed="rId12"/>
                      <a:srcRect/>
                      <a:stretch>
                        <a:fillRect/>
                      </a:stretch>
                    </p:blipFill>
                    <p:spPr bwMode="auto">
                      <a:xfrm>
                        <a:off x="2889250" y="5516563"/>
                        <a:ext cx="302895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Скругленный прямоугольник 9"/>
          <p:cNvSpPr/>
          <p:nvPr/>
        </p:nvSpPr>
        <p:spPr>
          <a:xfrm>
            <a:off x="4824411" y="2492896"/>
            <a:ext cx="1296144" cy="86409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5076056" y="5589240"/>
            <a:ext cx="1044499" cy="86409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кругленный прямоугольник 16"/>
          <p:cNvSpPr/>
          <p:nvPr/>
        </p:nvSpPr>
        <p:spPr>
          <a:xfrm>
            <a:off x="755576" y="620688"/>
            <a:ext cx="3240360" cy="50405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2295474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par>
                          <p:cTn id="48" fill="hold">
                            <p:stCondLst>
                              <p:cond delay="500"/>
                            </p:stCondLst>
                            <p:childTnLst>
                              <p:par>
                                <p:cTn id="49" presetID="21" presetClass="entr" presetSubtype="1"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heel(1)">
                                      <p:cBhvr>
                                        <p:cTn id="51" dur="1000"/>
                                        <p:tgtEl>
                                          <p:spTgt spid="10"/>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heel(1)">
                                      <p:cBhvr>
                                        <p:cTn id="5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10" grpId="0" animBg="1"/>
      <p:bldP spid="11"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568952" cy="3298378"/>
          </a:xfrm>
        </p:spPr>
        <p:txBody>
          <a:bodyPr>
            <a:noAutofit/>
          </a:bodyPr>
          <a:lstStyle/>
          <a:p>
            <a:pPr algn="just"/>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a:solidFill>
                  <a:srgbClr val="660066"/>
                </a:solidFill>
                <a:latin typeface="Times New Roman" pitchFamily="18" charset="0"/>
                <a:cs typeface="Times New Roman" pitchFamily="18" charset="0"/>
              </a:rPr>
              <a:t>►</a:t>
            </a:r>
            <a:r>
              <a:rPr lang="ru-RU" sz="2400" dirty="0">
                <a:latin typeface="Times New Roman" pitchFamily="18" charset="0"/>
                <a:cs typeface="Times New Roman" pitchFamily="18" charset="0"/>
              </a:rPr>
              <a:t> Автоматическая линия изготавливает батарейки. Вероятность того, что готовая батарейка неисправна, равна 0,01. Перед упаковкой каждая батарейка проходит систему контроля. Вероятность того, что система забракует неисправную батарейку, равна 0,96. Вероятность того, что система по ошибке забракует исправную батарейку, равна 0,05. Найдите вероятность того, что случайно выбранная изготовленная батарейка будет забракована системой контроля.</a:t>
            </a:r>
          </a:p>
        </p:txBody>
      </p:sp>
    </p:spTree>
    <p:extLst>
      <p:ext uri="{BB962C8B-B14F-4D97-AF65-F5344CB8AC3E}">
        <p14:creationId xmlns:p14="http://schemas.microsoft.com/office/powerpoint/2010/main" val="191139798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вал 7"/>
          <p:cNvSpPr/>
          <p:nvPr/>
        </p:nvSpPr>
        <p:spPr>
          <a:xfrm>
            <a:off x="142844" y="357166"/>
            <a:ext cx="771556" cy="771524"/>
          </a:xfrm>
          <a:prstGeom prst="ellipse">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2700000" scaled="1"/>
            <a:tileRect/>
          </a:gra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323528" y="404664"/>
            <a:ext cx="8568952" cy="6120680"/>
          </a:xfrm>
        </p:spPr>
        <p:txBody>
          <a:bodyPr/>
          <a:lstStyle/>
          <a:p>
            <a:pPr marL="514350" indent="-514350">
              <a:buAutoNum type="arabicPeriod"/>
            </a:pPr>
            <a:r>
              <a:rPr lang="ru-RU" b="1" dirty="0" smtClean="0">
                <a:solidFill>
                  <a:srgbClr val="660066"/>
                </a:solidFill>
                <a:latin typeface="Times New Roman" pitchFamily="18" charset="0"/>
                <a:cs typeface="Times New Roman" pitchFamily="18" charset="0"/>
              </a:rPr>
              <a:t>Классическое определение вероятности</a:t>
            </a:r>
          </a:p>
          <a:p>
            <a:pPr marL="514350" indent="-514350">
              <a:buAutoNum type="arabicPeriod"/>
            </a:pPr>
            <a:endParaRPr lang="ru-RU" b="1" dirty="0">
              <a:solidFill>
                <a:srgbClr val="660066"/>
              </a:solidFill>
              <a:latin typeface="Times New Roman" pitchFamily="18" charset="0"/>
              <a:cs typeface="Times New Roman" pitchFamily="18" charset="0"/>
            </a:endParaRPr>
          </a:p>
          <a:p>
            <a:pPr marL="514350" indent="-514350">
              <a:buAutoNum type="arabicPeriod"/>
            </a:pPr>
            <a:endParaRPr lang="ru-RU" b="1" dirty="0" smtClean="0">
              <a:solidFill>
                <a:srgbClr val="660066"/>
              </a:solidFill>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где</a:t>
            </a:r>
          </a:p>
          <a:p>
            <a:pPr marL="0" indent="0">
              <a:buNone/>
            </a:pPr>
            <a:r>
              <a:rPr lang="ru-RU" sz="2800" i="1" dirty="0" smtClean="0">
                <a:latin typeface="Times New Roman" pitchFamily="18" charset="0"/>
                <a:cs typeface="Times New Roman" pitchFamily="18" charset="0"/>
              </a:rPr>
              <a:t>	т</a:t>
            </a:r>
            <a:r>
              <a:rPr lang="ru-RU" sz="2800" dirty="0" smtClean="0">
                <a:latin typeface="Times New Roman" pitchFamily="18" charset="0"/>
                <a:cs typeface="Times New Roman" pitchFamily="18" charset="0"/>
              </a:rPr>
              <a:t> – количество исходов, благоприятных для 			наступления события </a:t>
            </a:r>
            <a:r>
              <a:rPr lang="ru-RU" sz="2800" i="1" dirty="0" smtClean="0">
                <a:latin typeface="Times New Roman" pitchFamily="18" charset="0"/>
                <a:cs typeface="Times New Roman" pitchFamily="18" charset="0"/>
              </a:rPr>
              <a:t>А</a:t>
            </a:r>
            <a:endParaRPr lang="ru-RU" sz="2800" dirty="0" smtClean="0">
              <a:latin typeface="Times New Roman" pitchFamily="18" charset="0"/>
              <a:cs typeface="Times New Roman" pitchFamily="18" charset="0"/>
            </a:endParaRPr>
          </a:p>
          <a:p>
            <a:pPr marL="0" indent="0">
              <a:buNone/>
            </a:pPr>
            <a:r>
              <a:rPr lang="ru-RU" sz="2800" i="1" dirty="0" smtClean="0">
                <a:latin typeface="Times New Roman" pitchFamily="18" charset="0"/>
                <a:cs typeface="Times New Roman" pitchFamily="18" charset="0"/>
              </a:rPr>
              <a:t>	п</a:t>
            </a:r>
            <a:r>
              <a:rPr lang="ru-RU" sz="2800" dirty="0" smtClean="0">
                <a:latin typeface="Times New Roman" pitchFamily="18" charset="0"/>
                <a:cs typeface="Times New Roman" pitchFamily="18" charset="0"/>
              </a:rPr>
              <a:t> – количество всех исходов</a:t>
            </a:r>
          </a:p>
          <a:p>
            <a:pPr marL="0" indent="0">
              <a:buNone/>
            </a:pPr>
            <a:endParaRPr lang="ru-RU" b="1" dirty="0" smtClean="0">
              <a:solidFill>
                <a:srgbClr val="660066"/>
              </a:solidFill>
              <a:latin typeface="Times New Roman" pitchFamily="18" charset="0"/>
              <a:cs typeface="Times New Roman" pitchFamily="18" charset="0"/>
            </a:endParaRPr>
          </a:p>
          <a:p>
            <a:pPr marL="0" indent="0">
              <a:buNone/>
            </a:pPr>
            <a:r>
              <a:rPr lang="ru-RU" b="1" dirty="0" smtClean="0">
                <a:solidFill>
                  <a:srgbClr val="660066"/>
                </a:solidFill>
                <a:latin typeface="Times New Roman" pitchFamily="18" charset="0"/>
                <a:cs typeface="Times New Roman" pitchFamily="18" charset="0"/>
              </a:rPr>
              <a:t>Вероятность противоположного события</a:t>
            </a:r>
            <a:endParaRPr lang="ru-RU" b="1" dirty="0">
              <a:solidFill>
                <a:srgbClr val="660066"/>
              </a:solidFill>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104925841"/>
              </p:ext>
            </p:extLst>
          </p:nvPr>
        </p:nvGraphicFramePr>
        <p:xfrm>
          <a:off x="3491880" y="1052736"/>
          <a:ext cx="1872208" cy="1145680"/>
        </p:xfrm>
        <a:graphic>
          <a:graphicData uri="http://schemas.openxmlformats.org/presentationml/2006/ole">
            <mc:AlternateContent xmlns:mc="http://schemas.openxmlformats.org/markup-compatibility/2006">
              <mc:Choice xmlns:v="urn:schemas-microsoft-com:vml" Requires="v">
                <p:oleObj spid="_x0000_s1109" name="Формула" r:id="rId3" imgW="634725" imgH="393529" progId="Equation.3">
                  <p:embed/>
                </p:oleObj>
              </mc:Choice>
              <mc:Fallback>
                <p:oleObj name="Формула" r:id="rId3" imgW="634725" imgH="393529" progId="Equation.3">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1052736"/>
                        <a:ext cx="1872208" cy="1145680"/>
                      </a:xfrm>
                      <a:prstGeom prst="rect">
                        <a:avLst/>
                      </a:prstGeom>
                      <a:solidFill>
                        <a:srgbClr val="7030A0">
                          <a:alpha val="27843"/>
                        </a:srgbClr>
                      </a:solidFill>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642128126"/>
              </p:ext>
            </p:extLst>
          </p:nvPr>
        </p:nvGraphicFramePr>
        <p:xfrm>
          <a:off x="2411760" y="5229200"/>
          <a:ext cx="4119153" cy="1174328"/>
        </p:xfrm>
        <a:graphic>
          <a:graphicData uri="http://schemas.openxmlformats.org/presentationml/2006/ole">
            <mc:AlternateContent xmlns:mc="http://schemas.openxmlformats.org/markup-compatibility/2006">
              <mc:Choice xmlns:v="urn:schemas-microsoft-com:vml" Requires="v">
                <p:oleObj spid="_x0000_s1110" name="Формула" r:id="rId5" imgW="1231560" imgH="355320" progId="Equation.3">
                  <p:embed/>
                </p:oleObj>
              </mc:Choice>
              <mc:Fallback>
                <p:oleObj name="Формула" r:id="rId5" imgW="1231560" imgH="355320" progId="Equation.3">
                  <p:embed/>
                  <p:pic>
                    <p:nvPicPr>
                      <p:cNvPr id="0" name="Picture 20"/>
                      <p:cNvPicPr>
                        <a:picLocks noChangeAspect="1" noChangeArrowheads="1"/>
                      </p:cNvPicPr>
                      <p:nvPr/>
                    </p:nvPicPr>
                    <p:blipFill>
                      <a:blip r:embed="rId6"/>
                      <a:srcRect/>
                      <a:stretch>
                        <a:fillRect/>
                      </a:stretch>
                    </p:blipFill>
                    <p:spPr bwMode="auto">
                      <a:xfrm>
                        <a:off x="2411760" y="5229200"/>
                        <a:ext cx="4119153" cy="1174328"/>
                      </a:xfrm>
                      <a:prstGeom prst="rect">
                        <a:avLst/>
                      </a:prstGeom>
                      <a:solidFill>
                        <a:srgbClr val="7030A0">
                          <a:alpha val="27843"/>
                        </a:srgbClr>
                      </a:solidFill>
                    </p:spPr>
                  </p:pic>
                </p:oleObj>
              </mc:Fallback>
            </mc:AlternateContent>
          </a:graphicData>
        </a:graphic>
      </p:graphicFrame>
    </p:spTree>
    <p:extLst>
      <p:ext uri="{BB962C8B-B14F-4D97-AF65-F5344CB8AC3E}">
        <p14:creationId xmlns:p14="http://schemas.microsoft.com/office/powerpoint/2010/main" val="3770819552"/>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568952" cy="3298378"/>
          </a:xfrm>
        </p:spPr>
        <p:txBody>
          <a:bodyPr>
            <a:noAutofit/>
          </a:bodyPr>
          <a:lstStyle/>
          <a:p>
            <a:pPr algn="just"/>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1800" dirty="0">
                <a:solidFill>
                  <a:srgbClr val="660066"/>
                </a:solidFill>
                <a:latin typeface="Times New Roman" pitchFamily="18" charset="0"/>
                <a:cs typeface="Times New Roman" pitchFamily="18" charset="0"/>
              </a:rPr>
              <a:t>►</a:t>
            </a:r>
            <a:r>
              <a:rPr lang="ru-RU" sz="1800" dirty="0">
                <a:latin typeface="Times New Roman" pitchFamily="18" charset="0"/>
                <a:cs typeface="Times New Roman" pitchFamily="18" charset="0"/>
              </a:rPr>
              <a:t> Автоматическая линия изготавливает батарейки. Вероятность того, что готовая батарейка неисправна, равна 0,01. Перед упаковкой каждая батарейка проходит систему контроля. Вероятность того, что система забракует неисправную батарейку, равна 0,96. Вероятность того, что система по ошибке забракует исправную батарейку, равна 0,05. Найдите вероятность того, что случайно выбранная изготовленная батарейка будет забракована системой контроля.</a:t>
            </a: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r>
              <a:rPr lang="ru-RU" sz="2400" b="1" i="1" dirty="0" smtClean="0">
                <a:latin typeface="Times New Roman" pitchFamily="18" charset="0"/>
                <a:cs typeface="Times New Roman" pitchFamily="18" charset="0"/>
              </a:rPr>
              <a:t>А </a:t>
            </a:r>
            <a:r>
              <a:rPr lang="ru-RU" sz="2400" dirty="0" smtClean="0">
                <a:latin typeface="Times New Roman" pitchFamily="18" charset="0"/>
                <a:cs typeface="Times New Roman" pitchFamily="18" charset="0"/>
              </a:rPr>
              <a:t>= «батарейка неисправна»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А</a:t>
            </a:r>
            <a:r>
              <a:rPr lang="ru-RU" sz="2400" dirty="0" smtClean="0">
                <a:latin typeface="Times New Roman" pitchFamily="18" charset="0"/>
                <a:cs typeface="Times New Roman" pitchFamily="18" charset="0"/>
              </a:rPr>
              <a:t>) = 0,01</a:t>
            </a:r>
          </a:p>
          <a:p>
            <a:pPr marL="0" indent="0" algn="just">
              <a:buNone/>
            </a:pPr>
            <a:r>
              <a:rPr lang="ru-RU" sz="2400" b="1" i="1" dirty="0" smtClean="0">
                <a:latin typeface="Times New Roman" pitchFamily="18" charset="0"/>
                <a:cs typeface="Times New Roman" pitchFamily="18" charset="0"/>
              </a:rPr>
              <a:t>В</a:t>
            </a:r>
            <a:r>
              <a:rPr lang="ru-RU" sz="2400" b="1" baseline="-250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 = «неисправная батарейка забракована»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В</a:t>
            </a:r>
            <a:r>
              <a:rPr lang="ru-RU" sz="2400" baseline="-250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 = 0,96</a:t>
            </a:r>
          </a:p>
          <a:p>
            <a:pPr marL="0" indent="0" algn="just">
              <a:buNone/>
            </a:pPr>
            <a:r>
              <a:rPr lang="ru-RU" sz="2400" b="1" i="1" dirty="0" smtClean="0">
                <a:latin typeface="Times New Roman" pitchFamily="18" charset="0"/>
                <a:cs typeface="Times New Roman" pitchFamily="18" charset="0"/>
              </a:rPr>
              <a:t>В</a:t>
            </a:r>
            <a:r>
              <a:rPr lang="ru-RU" sz="2400" b="1" baseline="-25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 «исправная батарейка забракована»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В</a:t>
            </a:r>
            <a:r>
              <a:rPr lang="ru-RU" sz="2400" baseline="-250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)=0,05</a:t>
            </a:r>
          </a:p>
          <a:p>
            <a:pPr marL="0" indent="0" algn="just">
              <a:buNone/>
            </a:pPr>
            <a:r>
              <a:rPr lang="ru-RU" sz="2400" b="1" i="1" dirty="0" smtClean="0">
                <a:latin typeface="Times New Roman" pitchFamily="18" charset="0"/>
                <a:cs typeface="Times New Roman" pitchFamily="18" charset="0"/>
              </a:rPr>
              <a:t>С</a:t>
            </a:r>
            <a:r>
              <a:rPr lang="ru-RU" sz="2400" dirty="0" smtClean="0">
                <a:latin typeface="Times New Roman" pitchFamily="18" charset="0"/>
                <a:cs typeface="Times New Roman" pitchFamily="18" charset="0"/>
              </a:rPr>
              <a:t> = «батарейка забракована»</a:t>
            </a: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2216932132"/>
              </p:ext>
            </p:extLst>
          </p:nvPr>
        </p:nvGraphicFramePr>
        <p:xfrm>
          <a:off x="3059832" y="4365104"/>
          <a:ext cx="2554287" cy="568325"/>
        </p:xfrm>
        <a:graphic>
          <a:graphicData uri="http://schemas.openxmlformats.org/presentationml/2006/ole">
            <mc:AlternateContent xmlns:mc="http://schemas.openxmlformats.org/markup-compatibility/2006">
              <mc:Choice xmlns:v="urn:schemas-microsoft-com:vml" Requires="v">
                <p:oleObj spid="_x0000_s54306" name="Формула" r:id="rId3" imgW="952200" imgH="215640" progId="Equation.3">
                  <p:embed/>
                </p:oleObj>
              </mc:Choice>
              <mc:Fallback>
                <p:oleObj name="Формула" r:id="rId3" imgW="952200" imgH="215640" progId="Equation.3">
                  <p:embed/>
                  <p:pic>
                    <p:nvPicPr>
                      <p:cNvPr id="0" name="Объект 7"/>
                      <p:cNvPicPr>
                        <a:picLocks noChangeAspect="1" noChangeArrowheads="1"/>
                      </p:cNvPicPr>
                      <p:nvPr/>
                    </p:nvPicPr>
                    <p:blipFill>
                      <a:blip r:embed="rId4"/>
                      <a:srcRect/>
                      <a:stretch>
                        <a:fillRect/>
                      </a:stretch>
                    </p:blipFill>
                    <p:spPr bwMode="auto">
                      <a:xfrm>
                        <a:off x="3059832" y="4365104"/>
                        <a:ext cx="255428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2130344812"/>
              </p:ext>
            </p:extLst>
          </p:nvPr>
        </p:nvGraphicFramePr>
        <p:xfrm>
          <a:off x="1835696" y="4941168"/>
          <a:ext cx="5278437" cy="501650"/>
        </p:xfrm>
        <a:graphic>
          <a:graphicData uri="http://schemas.openxmlformats.org/presentationml/2006/ole">
            <mc:AlternateContent xmlns:mc="http://schemas.openxmlformats.org/markup-compatibility/2006">
              <mc:Choice xmlns:v="urn:schemas-microsoft-com:vml" Requires="v">
                <p:oleObj spid="_x0000_s54307" name="Формула" r:id="rId5" imgW="1968480" imgH="190440" progId="Equation.3">
                  <p:embed/>
                </p:oleObj>
              </mc:Choice>
              <mc:Fallback>
                <p:oleObj name="Формула" r:id="rId5" imgW="1968480" imgH="190440" progId="Equation.3">
                  <p:embed/>
                  <p:pic>
                    <p:nvPicPr>
                      <p:cNvPr id="0" name="Объект 3"/>
                      <p:cNvPicPr>
                        <a:picLocks noChangeAspect="1" noChangeArrowheads="1"/>
                      </p:cNvPicPr>
                      <p:nvPr/>
                    </p:nvPicPr>
                    <p:blipFill>
                      <a:blip r:embed="rId6"/>
                      <a:srcRect/>
                      <a:stretch>
                        <a:fillRect/>
                      </a:stretch>
                    </p:blipFill>
                    <p:spPr bwMode="auto">
                      <a:xfrm>
                        <a:off x="1835696" y="4941168"/>
                        <a:ext cx="527843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961521665"/>
              </p:ext>
            </p:extLst>
          </p:nvPr>
        </p:nvGraphicFramePr>
        <p:xfrm>
          <a:off x="1835696" y="5661248"/>
          <a:ext cx="5346700" cy="501650"/>
        </p:xfrm>
        <a:graphic>
          <a:graphicData uri="http://schemas.openxmlformats.org/presentationml/2006/ole">
            <mc:AlternateContent xmlns:mc="http://schemas.openxmlformats.org/markup-compatibility/2006">
              <mc:Choice xmlns:v="urn:schemas-microsoft-com:vml" Requires="v">
                <p:oleObj spid="_x0000_s54308" name="Формула" r:id="rId7" imgW="1993680" imgH="190440" progId="Equation.3">
                  <p:embed/>
                </p:oleObj>
              </mc:Choice>
              <mc:Fallback>
                <p:oleObj name="Формула" r:id="rId7" imgW="1993680" imgH="190440" progId="Equation.3">
                  <p:embed/>
                  <p:pic>
                    <p:nvPicPr>
                      <p:cNvPr id="0" name="Объект 4"/>
                      <p:cNvPicPr>
                        <a:picLocks noChangeAspect="1" noChangeArrowheads="1"/>
                      </p:cNvPicPr>
                      <p:nvPr/>
                    </p:nvPicPr>
                    <p:blipFill>
                      <a:blip r:embed="rId8"/>
                      <a:srcRect/>
                      <a:stretch>
                        <a:fillRect/>
                      </a:stretch>
                    </p:blipFill>
                    <p:spPr bwMode="auto">
                      <a:xfrm>
                        <a:off x="1835696" y="5661248"/>
                        <a:ext cx="53467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Скругленный прямоугольник 6"/>
          <p:cNvSpPr/>
          <p:nvPr/>
        </p:nvSpPr>
        <p:spPr>
          <a:xfrm>
            <a:off x="6012160" y="5445224"/>
            <a:ext cx="1296144" cy="86409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298974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par>
                          <p:cTn id="38" fill="hold">
                            <p:stCondLst>
                              <p:cond delay="500"/>
                            </p:stCondLst>
                            <p:childTnLst>
                              <p:par>
                                <p:cTn id="39" presetID="21" presetClass="entr" presetSubtype="1"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heel(1)">
                                      <p:cBhvr>
                                        <p:cTn id="4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a:solidFill>
                  <a:srgbClr val="660066"/>
                </a:solidFill>
                <a:latin typeface="Times New Roman" pitchFamily="18" charset="0"/>
                <a:cs typeface="Times New Roman" pitchFamily="18" charset="0"/>
              </a:rPr>
              <a:t>►</a:t>
            </a:r>
            <a:r>
              <a:rPr lang="ru-RU" sz="2400" dirty="0">
                <a:latin typeface="Times New Roman" pitchFamily="18" charset="0"/>
                <a:cs typeface="Times New Roman" pitchFamily="18" charset="0"/>
              </a:rPr>
              <a:t> В Волшебной стране бывает два типа погоды: хорошая и отличная, причём погода, установившись утром, держится неизменной весь </a:t>
            </a:r>
            <a:r>
              <a:rPr lang="ru-RU" sz="2400" dirty="0" smtClean="0">
                <a:latin typeface="Times New Roman" pitchFamily="18" charset="0"/>
                <a:cs typeface="Times New Roman" pitchFamily="18" charset="0"/>
              </a:rPr>
              <a:t>день. Известно</a:t>
            </a:r>
            <a:r>
              <a:rPr lang="ru-RU" sz="2400" dirty="0">
                <a:latin typeface="Times New Roman" pitchFamily="18" charset="0"/>
                <a:cs typeface="Times New Roman" pitchFamily="18" charset="0"/>
              </a:rPr>
              <a:t>, что с вероятностью 0,7 погода завтра будет такой же, как и </a:t>
            </a:r>
            <a:r>
              <a:rPr lang="ru-RU" sz="2400" dirty="0" smtClean="0">
                <a:latin typeface="Times New Roman" pitchFamily="18" charset="0"/>
                <a:cs typeface="Times New Roman" pitchFamily="18" charset="0"/>
              </a:rPr>
              <a:t>сегодня.</a:t>
            </a:r>
          </a:p>
          <a:p>
            <a:pPr marL="0" indent="0" algn="just">
              <a:buNone/>
            </a:pPr>
            <a:r>
              <a:rPr lang="ru-RU" sz="2400" dirty="0" smtClean="0">
                <a:latin typeface="Times New Roman" pitchFamily="18" charset="0"/>
                <a:cs typeface="Times New Roman" pitchFamily="18" charset="0"/>
              </a:rPr>
              <a:t>15 </a:t>
            </a:r>
            <a:r>
              <a:rPr lang="ru-RU" sz="2400" dirty="0">
                <a:latin typeface="Times New Roman" pitchFamily="18" charset="0"/>
                <a:cs typeface="Times New Roman" pitchFamily="18" charset="0"/>
              </a:rPr>
              <a:t>июня погода в Волшебной стране хорошая. Найдите вероятность того, что 18 июня в Волшебной стране будет отличная </a:t>
            </a:r>
            <a:r>
              <a:rPr lang="ru-RU" sz="2400" dirty="0" smtClean="0">
                <a:latin typeface="Times New Roman" pitchFamily="18" charset="0"/>
                <a:cs typeface="Times New Roman" pitchFamily="18" charset="0"/>
              </a:rPr>
              <a:t>погода.</a:t>
            </a: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a:p>
            <a:pPr marL="0" indent="0" algn="just">
              <a:buNone/>
            </a:pPr>
            <a:r>
              <a:rPr lang="ru-RU" sz="2400" b="1" i="1" dirty="0" smtClean="0">
                <a:latin typeface="Times New Roman" pitchFamily="18" charset="0"/>
                <a:cs typeface="Times New Roman" pitchFamily="18" charset="0"/>
              </a:rPr>
              <a:t>А</a:t>
            </a:r>
            <a:r>
              <a:rPr lang="en-US" sz="2400" b="1" i="1" baseline="-25000" dirty="0" smtClean="0">
                <a:latin typeface="Times New Roman" pitchFamily="18" charset="0"/>
                <a:cs typeface="Times New Roman" pitchFamily="18" charset="0"/>
              </a:rPr>
              <a:t>n</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n</a:t>
            </a:r>
            <a:r>
              <a:rPr lang="ru-RU" sz="2400" dirty="0" smtClean="0">
                <a:latin typeface="Times New Roman" pitchFamily="18" charset="0"/>
                <a:cs typeface="Times New Roman" pitchFamily="18" charset="0"/>
              </a:rPr>
              <a:t> июня – отличная погода»</a:t>
            </a:r>
          </a:p>
          <a:p>
            <a:pPr marL="0" indent="0" algn="just">
              <a:buNone/>
            </a:pPr>
            <a:r>
              <a:rPr lang="ru-RU" sz="2400" b="1" i="1" dirty="0" smtClean="0">
                <a:latin typeface="Times New Roman" pitchFamily="18" charset="0"/>
                <a:cs typeface="Times New Roman" pitchFamily="18" charset="0"/>
              </a:rPr>
              <a:t>В</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«погода не меняется»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В</a:t>
            </a:r>
            <a:r>
              <a:rPr lang="ru-RU" sz="2400" dirty="0" smtClean="0">
                <a:latin typeface="Times New Roman" pitchFamily="18" charset="0"/>
                <a:cs typeface="Times New Roman" pitchFamily="18" charset="0"/>
              </a:rPr>
              <a:t>)=0,7</a:t>
            </a: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699624074"/>
              </p:ext>
            </p:extLst>
          </p:nvPr>
        </p:nvGraphicFramePr>
        <p:xfrm>
          <a:off x="2699792" y="4869160"/>
          <a:ext cx="3506787" cy="606425"/>
        </p:xfrm>
        <a:graphic>
          <a:graphicData uri="http://schemas.openxmlformats.org/presentationml/2006/ole">
            <mc:AlternateContent xmlns:mc="http://schemas.openxmlformats.org/markup-compatibility/2006">
              <mc:Choice xmlns:v="urn:schemas-microsoft-com:vml" Requires="v">
                <p:oleObj spid="_x0000_s33843" name="Формула" r:id="rId3" imgW="1231560" imgH="215640" progId="Equation.3">
                  <p:embed/>
                </p:oleObj>
              </mc:Choice>
              <mc:Fallback>
                <p:oleObj name="Формула" r:id="rId3" imgW="1231560" imgH="215640" progId="Equation.3">
                  <p:embed/>
                  <p:pic>
                    <p:nvPicPr>
                      <p:cNvPr id="0" name="Object 4"/>
                      <p:cNvPicPr>
                        <a:picLocks noChangeAspect="1" noChangeArrowheads="1"/>
                      </p:cNvPicPr>
                      <p:nvPr/>
                    </p:nvPicPr>
                    <p:blipFill>
                      <a:blip r:embed="rId4"/>
                      <a:srcRect/>
                      <a:stretch>
                        <a:fillRect/>
                      </a:stretch>
                    </p:blipFill>
                    <p:spPr bwMode="auto">
                      <a:xfrm>
                        <a:off x="2699792" y="4869160"/>
                        <a:ext cx="3506787" cy="606425"/>
                      </a:xfrm>
                      <a:prstGeom prst="rect">
                        <a:avLst/>
                      </a:prstGeom>
                      <a:noFill/>
                      <a:ln>
                        <a:noFill/>
                      </a:ln>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3672411049"/>
              </p:ext>
            </p:extLst>
          </p:nvPr>
        </p:nvGraphicFramePr>
        <p:xfrm>
          <a:off x="1187624" y="5661248"/>
          <a:ext cx="7013575" cy="534988"/>
        </p:xfrm>
        <a:graphic>
          <a:graphicData uri="http://schemas.openxmlformats.org/presentationml/2006/ole">
            <mc:AlternateContent xmlns:mc="http://schemas.openxmlformats.org/markup-compatibility/2006">
              <mc:Choice xmlns:v="urn:schemas-microsoft-com:vml" Requires="v">
                <p:oleObj spid="_x0000_s33844" name="Формула" r:id="rId5" imgW="2463480" imgH="190440" progId="Equation.3">
                  <p:embed/>
                </p:oleObj>
              </mc:Choice>
              <mc:Fallback>
                <p:oleObj name="Формула" r:id="rId5" imgW="2463480" imgH="190440" progId="Equation.3">
                  <p:embed/>
                  <p:pic>
                    <p:nvPicPr>
                      <p:cNvPr id="0" name="Объект 3"/>
                      <p:cNvPicPr>
                        <a:picLocks noChangeAspect="1" noChangeArrowheads="1"/>
                      </p:cNvPicPr>
                      <p:nvPr/>
                    </p:nvPicPr>
                    <p:blipFill>
                      <a:blip r:embed="rId6"/>
                      <a:srcRect/>
                      <a:stretch>
                        <a:fillRect/>
                      </a:stretch>
                    </p:blipFill>
                    <p:spPr bwMode="auto">
                      <a:xfrm>
                        <a:off x="1187624" y="5661248"/>
                        <a:ext cx="7013575"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510303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1800" dirty="0" smtClean="0">
                <a:solidFill>
                  <a:srgbClr val="660066"/>
                </a:solidFill>
                <a:latin typeface="Times New Roman" pitchFamily="18" charset="0"/>
                <a:cs typeface="Times New Roman" pitchFamily="18" charset="0"/>
              </a:rPr>
              <a:t>►</a:t>
            </a:r>
            <a:r>
              <a:rPr lang="ru-RU" sz="1800" dirty="0" smtClean="0">
                <a:latin typeface="Times New Roman" pitchFamily="18" charset="0"/>
                <a:cs typeface="Times New Roman" pitchFamily="18" charset="0"/>
              </a:rPr>
              <a:t> В </a:t>
            </a:r>
            <a:r>
              <a:rPr lang="ru-RU" sz="1800" dirty="0">
                <a:latin typeface="Times New Roman" pitchFamily="18" charset="0"/>
                <a:cs typeface="Times New Roman" pitchFamily="18" charset="0"/>
              </a:rPr>
              <a:t>Волшебной стране бывает два типа погоды: хорошая и отличная, причём погода, установившись утром, держится неизменной весь </a:t>
            </a:r>
            <a:r>
              <a:rPr lang="ru-RU" sz="1800" dirty="0" smtClean="0">
                <a:latin typeface="Times New Roman" pitchFamily="18" charset="0"/>
                <a:cs typeface="Times New Roman" pitchFamily="18" charset="0"/>
              </a:rPr>
              <a:t>день. Известно</a:t>
            </a:r>
            <a:r>
              <a:rPr lang="ru-RU" sz="1800" dirty="0">
                <a:latin typeface="Times New Roman" pitchFamily="18" charset="0"/>
                <a:cs typeface="Times New Roman" pitchFamily="18" charset="0"/>
              </a:rPr>
              <a:t>, что с вероятностью 0,7 погода завтра будет такой же, как и </a:t>
            </a:r>
            <a:r>
              <a:rPr lang="ru-RU" sz="1800" dirty="0" smtClean="0">
                <a:latin typeface="Times New Roman" pitchFamily="18" charset="0"/>
                <a:cs typeface="Times New Roman" pitchFamily="18" charset="0"/>
              </a:rPr>
              <a:t>сегодня.</a:t>
            </a:r>
          </a:p>
          <a:p>
            <a:pPr marL="0" indent="0" algn="just">
              <a:buNone/>
            </a:pPr>
            <a:r>
              <a:rPr lang="ru-RU" sz="1800" dirty="0" smtClean="0">
                <a:latin typeface="Times New Roman" pitchFamily="18" charset="0"/>
                <a:cs typeface="Times New Roman" pitchFamily="18" charset="0"/>
              </a:rPr>
              <a:t>15 </a:t>
            </a:r>
            <a:r>
              <a:rPr lang="ru-RU" sz="1800" dirty="0">
                <a:latin typeface="Times New Roman" pitchFamily="18" charset="0"/>
                <a:cs typeface="Times New Roman" pitchFamily="18" charset="0"/>
              </a:rPr>
              <a:t>июня погода в Волшебной стране хорошая. Найдите вероятность того, что 18 июня в Волшебной стране будет отличная погода</a:t>
            </a:r>
            <a:r>
              <a:rPr lang="ru-RU" sz="1800" dirty="0" smtClean="0">
                <a:latin typeface="Times New Roman" pitchFamily="18" charset="0"/>
                <a:cs typeface="Times New Roman" pitchFamily="18" charset="0"/>
              </a:rPr>
              <a:t>.</a:t>
            </a:r>
          </a:p>
          <a:p>
            <a:pPr marL="0" indent="0" algn="just">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29335461"/>
              </p:ext>
            </p:extLst>
          </p:nvPr>
        </p:nvGraphicFramePr>
        <p:xfrm>
          <a:off x="1043608" y="2420888"/>
          <a:ext cx="7015162" cy="536575"/>
        </p:xfrm>
        <a:graphic>
          <a:graphicData uri="http://schemas.openxmlformats.org/presentationml/2006/ole">
            <mc:AlternateContent xmlns:mc="http://schemas.openxmlformats.org/markup-compatibility/2006">
              <mc:Choice xmlns:v="urn:schemas-microsoft-com:vml" Requires="v">
                <p:oleObj spid="_x0000_s34925" name="Формула" r:id="rId3" imgW="2463480" imgH="190440" progId="Equation.3">
                  <p:embed/>
                </p:oleObj>
              </mc:Choice>
              <mc:Fallback>
                <p:oleObj name="Формула" r:id="rId3" imgW="2463480" imgH="190440" progId="Equation.3">
                  <p:embed/>
                  <p:pic>
                    <p:nvPicPr>
                      <p:cNvPr id="0" name=""/>
                      <p:cNvPicPr>
                        <a:picLocks noChangeAspect="1" noChangeArrowheads="1"/>
                      </p:cNvPicPr>
                      <p:nvPr/>
                    </p:nvPicPr>
                    <p:blipFill>
                      <a:blip r:embed="rId4"/>
                      <a:srcRect/>
                      <a:stretch>
                        <a:fillRect/>
                      </a:stretch>
                    </p:blipFill>
                    <p:spPr bwMode="auto">
                      <a:xfrm>
                        <a:off x="1043608" y="2420888"/>
                        <a:ext cx="7015162" cy="536575"/>
                      </a:xfrm>
                      <a:prstGeom prst="rect">
                        <a:avLst/>
                      </a:prstGeom>
                      <a:noFill/>
                      <a:ln>
                        <a:noFill/>
                      </a:ln>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854784020"/>
              </p:ext>
            </p:extLst>
          </p:nvPr>
        </p:nvGraphicFramePr>
        <p:xfrm>
          <a:off x="2411760" y="3284984"/>
          <a:ext cx="4121150" cy="536575"/>
        </p:xfrm>
        <a:graphic>
          <a:graphicData uri="http://schemas.openxmlformats.org/presentationml/2006/ole">
            <mc:AlternateContent xmlns:mc="http://schemas.openxmlformats.org/markup-compatibility/2006">
              <mc:Choice xmlns:v="urn:schemas-microsoft-com:vml" Requires="v">
                <p:oleObj spid="_x0000_s34926" name="Формула" r:id="rId5" imgW="1447560" imgH="190440" progId="Equation.3">
                  <p:embed/>
                </p:oleObj>
              </mc:Choice>
              <mc:Fallback>
                <p:oleObj name="Формула" r:id="rId5" imgW="1447560" imgH="190440" progId="Equation.3">
                  <p:embed/>
                  <p:pic>
                    <p:nvPicPr>
                      <p:cNvPr id="0" name="Объект 3"/>
                      <p:cNvPicPr>
                        <a:picLocks noChangeAspect="1" noChangeArrowheads="1"/>
                      </p:cNvPicPr>
                      <p:nvPr/>
                    </p:nvPicPr>
                    <p:blipFill>
                      <a:blip r:embed="rId6"/>
                      <a:srcRect/>
                      <a:stretch>
                        <a:fillRect/>
                      </a:stretch>
                    </p:blipFill>
                    <p:spPr bwMode="auto">
                      <a:xfrm>
                        <a:off x="2411760" y="3284984"/>
                        <a:ext cx="41211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427841660"/>
              </p:ext>
            </p:extLst>
          </p:nvPr>
        </p:nvGraphicFramePr>
        <p:xfrm>
          <a:off x="1979712" y="4221088"/>
          <a:ext cx="4916488" cy="536575"/>
        </p:xfrm>
        <a:graphic>
          <a:graphicData uri="http://schemas.openxmlformats.org/presentationml/2006/ole">
            <mc:AlternateContent xmlns:mc="http://schemas.openxmlformats.org/markup-compatibility/2006">
              <mc:Choice xmlns:v="urn:schemas-microsoft-com:vml" Requires="v">
                <p:oleObj spid="_x0000_s34927" name="Формула" r:id="rId7" imgW="1726920" imgH="190440" progId="Equation.3">
                  <p:embed/>
                </p:oleObj>
              </mc:Choice>
              <mc:Fallback>
                <p:oleObj name="Формула" r:id="rId7" imgW="1726920" imgH="190440" progId="Equation.3">
                  <p:embed/>
                  <p:pic>
                    <p:nvPicPr>
                      <p:cNvPr id="0" name="Объект 4"/>
                      <p:cNvPicPr>
                        <a:picLocks noChangeAspect="1" noChangeArrowheads="1"/>
                      </p:cNvPicPr>
                      <p:nvPr/>
                    </p:nvPicPr>
                    <p:blipFill>
                      <a:blip r:embed="rId8"/>
                      <a:srcRect/>
                      <a:stretch>
                        <a:fillRect/>
                      </a:stretch>
                    </p:blipFill>
                    <p:spPr bwMode="auto">
                      <a:xfrm>
                        <a:off x="1979712" y="4221088"/>
                        <a:ext cx="491648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534557241"/>
              </p:ext>
            </p:extLst>
          </p:nvPr>
        </p:nvGraphicFramePr>
        <p:xfrm>
          <a:off x="1763688" y="5178120"/>
          <a:ext cx="5459412" cy="536575"/>
        </p:xfrm>
        <a:graphic>
          <a:graphicData uri="http://schemas.openxmlformats.org/presentationml/2006/ole">
            <mc:AlternateContent xmlns:mc="http://schemas.openxmlformats.org/markup-compatibility/2006">
              <mc:Choice xmlns:v="urn:schemas-microsoft-com:vml" Requires="v">
                <p:oleObj spid="_x0000_s34928" name="Формула" r:id="rId9" imgW="1917360" imgH="190440" progId="Equation.3">
                  <p:embed/>
                </p:oleObj>
              </mc:Choice>
              <mc:Fallback>
                <p:oleObj name="Формула" r:id="rId9" imgW="1917360" imgH="190440" progId="Equation.3">
                  <p:embed/>
                  <p:pic>
                    <p:nvPicPr>
                      <p:cNvPr id="0" name="Объект 4"/>
                      <p:cNvPicPr>
                        <a:picLocks noChangeAspect="1" noChangeArrowheads="1"/>
                      </p:cNvPicPr>
                      <p:nvPr/>
                    </p:nvPicPr>
                    <p:blipFill>
                      <a:blip r:embed="rId10"/>
                      <a:srcRect/>
                      <a:stretch>
                        <a:fillRect/>
                      </a:stretch>
                    </p:blipFill>
                    <p:spPr bwMode="auto">
                      <a:xfrm>
                        <a:off x="1763688" y="5178120"/>
                        <a:ext cx="5459412"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Скругленный прямоугольник 7"/>
          <p:cNvSpPr/>
          <p:nvPr/>
        </p:nvSpPr>
        <p:spPr>
          <a:xfrm>
            <a:off x="6156176" y="5055316"/>
            <a:ext cx="1296144" cy="864096"/>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101981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Чтобы поступить в институт на специальность «Лингвистика», абитуриент должен набрать на ЕГЭ не менее 70 баллов по каждому из трёх предметов математика, русский язык и иностранный язык. Чтобы поступить на </a:t>
            </a:r>
            <a:r>
              <a:rPr lang="ru-RU" sz="2400" dirty="0" smtClean="0">
                <a:latin typeface="Times New Roman" pitchFamily="18" charset="0"/>
                <a:cs typeface="Times New Roman" pitchFamily="18" charset="0"/>
              </a:rPr>
              <a:t>специальность </a:t>
            </a:r>
            <a:r>
              <a:rPr lang="ru-RU" sz="2400" dirty="0">
                <a:latin typeface="Times New Roman" pitchFamily="18" charset="0"/>
                <a:cs typeface="Times New Roman" pitchFamily="18" charset="0"/>
              </a:rPr>
              <a:t>«Коммерция», нужно набрать не менее 70 баллов по каждому из трёх предметов математика, русский язык и обществознание. </a:t>
            </a:r>
          </a:p>
          <a:p>
            <a:pPr marL="0" indent="0" algn="just">
              <a:buNone/>
            </a:pPr>
            <a:r>
              <a:rPr lang="ru-RU" sz="2400" dirty="0">
                <a:latin typeface="Times New Roman" pitchFamily="18" charset="0"/>
                <a:cs typeface="Times New Roman" pitchFamily="18" charset="0"/>
              </a:rPr>
              <a:t>Вероятность того, что абитуриент З. получит не менее 70 баллов по математике, равна 0,6, по русскому языку 0,8, по иностранному языку 0,7 и по обществознанию 0,5. Найдите вероятность того, что З. сможет поступить хотя бы на одну из двух упомянутых специальностей</a:t>
            </a:r>
            <a:r>
              <a:rPr lang="ru-RU" sz="2400" dirty="0" smtClean="0">
                <a:latin typeface="Times New Roman" pitchFamily="18" charset="0"/>
                <a:cs typeface="Times New Roman" pitchFamily="18" charset="0"/>
              </a:rPr>
              <a:t>.</a:t>
            </a: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25103039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1800" dirty="0" smtClean="0">
                <a:solidFill>
                  <a:srgbClr val="660066"/>
                </a:solidFill>
                <a:latin typeface="Times New Roman" pitchFamily="18" charset="0"/>
                <a:cs typeface="Times New Roman" pitchFamily="18" charset="0"/>
              </a:rPr>
              <a:t>►</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Чтобы поступить в институт на специальность «Лингвистика», абитуриент должен набрать на ЕГЭ не менее 70 баллов по каждому из трёх предметов математика, русский язык и иностранный язык. Чтобы поступить на </a:t>
            </a:r>
            <a:r>
              <a:rPr lang="ru-RU" sz="1800" dirty="0" smtClean="0">
                <a:latin typeface="Times New Roman" pitchFamily="18" charset="0"/>
                <a:cs typeface="Times New Roman" pitchFamily="18" charset="0"/>
              </a:rPr>
              <a:t>специальность </a:t>
            </a:r>
            <a:r>
              <a:rPr lang="ru-RU" sz="1800" dirty="0">
                <a:latin typeface="Times New Roman" pitchFamily="18" charset="0"/>
                <a:cs typeface="Times New Roman" pitchFamily="18" charset="0"/>
              </a:rPr>
              <a:t>«Коммерция», нужно набрать не менее 70 баллов по каждому из трёх предметов математика, русский язык и обществознание. </a:t>
            </a:r>
          </a:p>
          <a:p>
            <a:pPr marL="0" indent="0" algn="just">
              <a:buNone/>
            </a:pPr>
            <a:r>
              <a:rPr lang="ru-RU" sz="1800" dirty="0">
                <a:latin typeface="Times New Roman" pitchFamily="18" charset="0"/>
                <a:cs typeface="Times New Roman" pitchFamily="18" charset="0"/>
              </a:rPr>
              <a:t>Вероятность того, что абитуриент З. получит не менее 70 баллов по математике, равна 0,6, по русскому языку 0,8, по иностранному языку 0,7 и по обществознанию 0,5. Найдите вероятность того, что З. сможет поступить хотя бы на одну из двух упомянутых специальностей</a:t>
            </a:r>
            <a:r>
              <a:rPr lang="ru-RU" sz="1800" dirty="0" smtClean="0">
                <a:latin typeface="Times New Roman" pitchFamily="18" charset="0"/>
                <a:cs typeface="Times New Roman" pitchFamily="18" charset="0"/>
              </a:rPr>
              <a:t>.</a:t>
            </a:r>
          </a:p>
          <a:p>
            <a:pPr marL="0" indent="0" algn="just">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a:p>
            <a:pPr marL="0" indent="0" algn="just">
              <a:buNone/>
            </a:pPr>
            <a:r>
              <a:rPr lang="ru-RU" sz="2400" b="1" i="1" dirty="0" smtClean="0">
                <a:latin typeface="Times New Roman" pitchFamily="18" charset="0"/>
                <a:cs typeface="Times New Roman" pitchFamily="18" charset="0"/>
              </a:rPr>
              <a:t>Х </a:t>
            </a:r>
            <a:r>
              <a:rPr lang="ru-RU" sz="2400" dirty="0" smtClean="0">
                <a:latin typeface="Times New Roman" pitchFamily="18" charset="0"/>
                <a:cs typeface="Times New Roman" pitchFamily="18" charset="0"/>
              </a:rPr>
              <a:t>= «по предмету </a:t>
            </a:r>
            <a:r>
              <a:rPr lang="ru-RU" sz="2400" i="1" dirty="0" smtClean="0">
                <a:latin typeface="Times New Roman" pitchFamily="18" charset="0"/>
                <a:cs typeface="Times New Roman" pitchFamily="18" charset="0"/>
              </a:rPr>
              <a:t>Х</a:t>
            </a:r>
            <a:r>
              <a:rPr lang="ru-RU" sz="2400" dirty="0" smtClean="0">
                <a:latin typeface="Times New Roman" pitchFamily="18" charset="0"/>
                <a:cs typeface="Times New Roman" pitchFamily="18" charset="0"/>
              </a:rPr>
              <a:t> получено не менее 70 баллов»</a:t>
            </a:r>
          </a:p>
          <a:p>
            <a:pPr marL="0" indent="0" algn="ctr">
              <a:buNone/>
            </a:pP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М</a:t>
            </a:r>
            <a:r>
              <a:rPr lang="ru-RU" sz="2400" dirty="0" smtClean="0">
                <a:latin typeface="Times New Roman" pitchFamily="18" charset="0"/>
                <a:cs typeface="Times New Roman" pitchFamily="18" charset="0"/>
              </a:rPr>
              <a:t>)=0,6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)=0,8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И</a:t>
            </a:r>
            <a:r>
              <a:rPr lang="ru-RU" sz="2400" dirty="0" smtClean="0">
                <a:latin typeface="Times New Roman" pitchFamily="18" charset="0"/>
                <a:cs typeface="Times New Roman" pitchFamily="18" charset="0"/>
              </a:rPr>
              <a:t>)=0,7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О</a:t>
            </a:r>
            <a:r>
              <a:rPr lang="ru-RU" sz="2400" dirty="0" smtClean="0">
                <a:latin typeface="Times New Roman" pitchFamily="18" charset="0"/>
                <a:cs typeface="Times New Roman" pitchFamily="18" charset="0"/>
              </a:rPr>
              <a:t>)=0,5</a:t>
            </a:r>
          </a:p>
          <a:p>
            <a:pPr marL="0" indent="0" algn="just">
              <a:buNone/>
            </a:pPr>
            <a:r>
              <a:rPr lang="en-US" sz="2400" b="1" i="1" dirty="0" smtClean="0">
                <a:latin typeface="Times New Roman" pitchFamily="18" charset="0"/>
                <a:cs typeface="Times New Roman" pitchFamily="18" charset="0"/>
              </a:rPr>
              <a:t>Y</a:t>
            </a:r>
            <a:r>
              <a:rPr lang="ru-RU" sz="2400" b="1"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«поступление на специальность </a:t>
            </a:r>
            <a:r>
              <a:rPr lang="en-US" sz="2400" i="1" dirty="0" smtClean="0">
                <a:latin typeface="Times New Roman" pitchFamily="18" charset="0"/>
                <a:cs typeface="Times New Roman" pitchFamily="18" charset="0"/>
              </a:rPr>
              <a:t>Y</a:t>
            </a:r>
            <a:r>
              <a:rPr lang="ru-RU" sz="2400" dirty="0" smtClean="0">
                <a:latin typeface="Times New Roman" pitchFamily="18" charset="0"/>
                <a:cs typeface="Times New Roman" pitchFamily="18" charset="0"/>
              </a:rPr>
              <a:t>»</a:t>
            </a:r>
          </a:p>
          <a:p>
            <a:pPr marL="0" indent="0" algn="ctr">
              <a:buNone/>
            </a:pPr>
            <a:r>
              <a:rPr lang="ru-RU" sz="2400" i="1" dirty="0" smtClean="0">
                <a:latin typeface="Times New Roman" pitchFamily="18" charset="0"/>
                <a:cs typeface="Times New Roman" pitchFamily="18" charset="0"/>
              </a:rPr>
              <a:t>Л=М</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И	К=М</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О	Л+М=М</a:t>
            </a:r>
            <a:r>
              <a:rPr lang="ru-RU" sz="2400" dirty="0">
                <a:latin typeface="Times New Roman" pitchFamily="18" charset="0"/>
                <a:cs typeface="Times New Roman" pitchFamily="18" charset="0"/>
              </a:rPr>
              <a:t>∙</a:t>
            </a:r>
            <a:r>
              <a:rPr lang="ru-RU" sz="2400" i="1" dirty="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И+О)</a:t>
            </a:r>
          </a:p>
          <a:p>
            <a:pPr marL="0" indent="0" algn="ctr">
              <a:buNone/>
            </a:pPr>
            <a:endParaRPr lang="ru-RU" sz="2400" i="1" dirty="0" smtClean="0">
              <a:latin typeface="Times New Roman" pitchFamily="18" charset="0"/>
              <a:cs typeface="Times New Roman" pitchFamily="18" charset="0"/>
            </a:endParaRPr>
          </a:p>
          <a:p>
            <a:pPr marL="0" indent="0" algn="ctr">
              <a:buNone/>
            </a:pP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Л+К</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М</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И+О</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a:t>
            </a:r>
            <a:r>
              <a:rPr lang="ru-RU" sz="2400" i="1" dirty="0">
                <a:latin typeface="Times New Roman" pitchFamily="18" charset="0"/>
                <a:cs typeface="Times New Roman" pitchFamily="18" charset="0"/>
              </a:rPr>
              <a:t>р</a:t>
            </a:r>
            <a:r>
              <a:rPr lang="ru-RU" sz="2400" dirty="0">
                <a:latin typeface="Times New Roman" pitchFamily="18" charset="0"/>
                <a:cs typeface="Times New Roman" pitchFamily="18" charset="0"/>
              </a:rPr>
              <a:t>(</a:t>
            </a:r>
            <a:r>
              <a:rPr lang="ru-RU" sz="2400" i="1" dirty="0">
                <a:latin typeface="Times New Roman" pitchFamily="18" charset="0"/>
                <a:cs typeface="Times New Roman" pitchFamily="18" charset="0"/>
              </a:rPr>
              <a:t>М</a:t>
            </a:r>
            <a:r>
              <a:rPr lang="ru-RU" sz="2400" dirty="0">
                <a:latin typeface="Times New Roman" pitchFamily="18" charset="0"/>
                <a:cs typeface="Times New Roman" pitchFamily="18" charset="0"/>
              </a:rPr>
              <a:t>)</a:t>
            </a:r>
            <a:r>
              <a:rPr lang="ru-RU" sz="2400" i="1" dirty="0">
                <a:latin typeface="Times New Roman" pitchFamily="18" charset="0"/>
                <a:cs typeface="Times New Roman" pitchFamily="18" charset="0"/>
              </a:rPr>
              <a:t>∙р</a:t>
            </a:r>
            <a:r>
              <a:rPr lang="ru-RU" sz="2400" dirty="0">
                <a:latin typeface="Times New Roman" pitchFamily="18" charset="0"/>
                <a:cs typeface="Times New Roman" pitchFamily="18" charset="0"/>
              </a:rPr>
              <a:t>(</a:t>
            </a:r>
            <a:r>
              <a:rPr lang="ru-RU" sz="2400" i="1" dirty="0">
                <a:latin typeface="Times New Roman" pitchFamily="18" charset="0"/>
                <a:cs typeface="Times New Roman" pitchFamily="18" charset="0"/>
              </a:rPr>
              <a:t>Р</a:t>
            </a:r>
            <a:r>
              <a:rPr lang="ru-RU" sz="2400" dirty="0">
                <a:latin typeface="Times New Roman" pitchFamily="18" charset="0"/>
                <a:cs typeface="Times New Roman" pitchFamily="18" charset="0"/>
              </a:rPr>
              <a:t>)</a:t>
            </a:r>
            <a:r>
              <a:rPr lang="ru-RU" sz="2400" i="1"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И</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О</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И</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О</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a:t>
            </a:r>
          </a:p>
          <a:p>
            <a:pPr marL="0" indent="0" algn="ctr">
              <a:buNone/>
            </a:pPr>
            <a:r>
              <a:rPr lang="ru-RU" sz="2400" i="1"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0,6∙0,8∙(0,7+0,5–0,7∙0,5)=0,408</a:t>
            </a:r>
            <a:endParaRPr lang="ru-RU" sz="2400" dirty="0">
              <a:latin typeface="Times New Roman" pitchFamily="18" charset="0"/>
              <a:cs typeface="Times New Roman" pitchFamily="18" charset="0"/>
            </a:endParaRPr>
          </a:p>
        </p:txBody>
      </p:sp>
      <p:sp>
        <p:nvSpPr>
          <p:cNvPr id="4" name="Скругленный прямоугольник 3"/>
          <p:cNvSpPr/>
          <p:nvPr/>
        </p:nvSpPr>
        <p:spPr>
          <a:xfrm>
            <a:off x="5796136" y="5805264"/>
            <a:ext cx="1008112" cy="648072"/>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 name="Прямая соединительная линия 5"/>
          <p:cNvCxnSpPr/>
          <p:nvPr/>
        </p:nvCxnSpPr>
        <p:spPr>
          <a:xfrm flipH="1">
            <a:off x="5580112" y="5949280"/>
            <a:ext cx="2664296"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38075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2" fill="hold" nodeType="clickEffect">
                                  <p:stCondLst>
                                    <p:cond delay="0"/>
                                  </p:stCondLst>
                                  <p:childTnLst>
                                    <p:animEffect transition="out" filter="wipe(right)">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left)">
                                      <p:cBhvr>
                                        <p:cTn id="41" dur="500"/>
                                        <p:tgtEl>
                                          <p:spTgt spid="3">
                                            <p:txEl>
                                              <p:pRg st="9" end="9"/>
                                            </p:txEl>
                                          </p:spTgt>
                                        </p:tgtEl>
                                      </p:cBhvr>
                                    </p:animEffect>
                                  </p:childTnLst>
                                </p:cTn>
                              </p:par>
                            </p:childTnLst>
                          </p:cTn>
                        </p:par>
                        <p:par>
                          <p:cTn id="42" fill="hold">
                            <p:stCondLst>
                              <p:cond delay="1000"/>
                            </p:stCondLst>
                            <p:childTnLst>
                              <p:par>
                                <p:cTn id="43" presetID="21" presetClass="entr" presetSubtype="1" fill="hold" grpId="0"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heel(1)">
                                      <p:cBhvr>
                                        <p:cTn id="4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Вероятность дожить до 100 лет на настоящий момент без учёта текущего возраста для жителя Японии составляет 16%, Китая – 10%, Индии – 6</a:t>
            </a:r>
            <a:r>
              <a:rPr lang="ru-RU" sz="2400" dirty="0" smtClean="0">
                <a:latin typeface="Times New Roman" pitchFamily="18" charset="0"/>
                <a:cs typeface="Times New Roman" pitchFamily="18" charset="0"/>
              </a:rPr>
              <a:t>%.</a:t>
            </a:r>
          </a:p>
          <a:p>
            <a:pPr marL="0" indent="0" algn="just">
              <a:buNone/>
            </a:pPr>
            <a:r>
              <a:rPr lang="ru-RU" sz="2400" dirty="0" smtClean="0">
                <a:latin typeface="Times New Roman" pitchFamily="18" charset="0"/>
                <a:cs typeface="Times New Roman" pitchFamily="18" charset="0"/>
              </a:rPr>
              <a:t>Какова </a:t>
            </a:r>
            <a:r>
              <a:rPr lang="ru-RU" sz="2400" dirty="0">
                <a:latin typeface="Times New Roman" pitchFamily="18" charset="0"/>
                <a:cs typeface="Times New Roman" pitchFamily="18" charset="0"/>
              </a:rPr>
              <a:t>вероятность, что хотя бы один из трёх однокурсников Аристарха Луков-</a:t>
            </a:r>
            <a:r>
              <a:rPr lang="ru-RU" sz="2400" dirty="0" err="1">
                <a:latin typeface="Times New Roman" pitchFamily="18" charset="0"/>
                <a:cs typeface="Times New Roman" pitchFamily="18" charset="0"/>
              </a:rPr>
              <a:t>Арбалетова</a:t>
            </a:r>
            <a:r>
              <a:rPr lang="ru-RU" sz="2400" dirty="0">
                <a:latin typeface="Times New Roman" pitchFamily="18" charset="0"/>
                <a:cs typeface="Times New Roman" pitchFamily="18" charset="0"/>
              </a:rPr>
              <a:t> – японец, китаец и индус – доживут до этого возраста, если после обучения в России вернутся жить в родные страны</a:t>
            </a:r>
            <a:r>
              <a:rPr lang="ru-RU" sz="2400" dirty="0" smtClean="0">
                <a:latin typeface="Times New Roman" pitchFamily="18" charset="0"/>
                <a:cs typeface="Times New Roman" pitchFamily="18" charset="0"/>
              </a:rPr>
              <a:t>?</a:t>
            </a: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r>
              <a:rPr lang="ru-RU" sz="2400" b="1" i="1" dirty="0" smtClean="0">
                <a:latin typeface="Times New Roman" pitchFamily="18" charset="0"/>
                <a:cs typeface="Times New Roman" pitchFamily="18" charset="0"/>
              </a:rPr>
              <a:t>Х </a:t>
            </a:r>
            <a:r>
              <a:rPr lang="ru-RU" sz="2400" dirty="0" smtClean="0">
                <a:latin typeface="Times New Roman" pitchFamily="18" charset="0"/>
                <a:cs typeface="Times New Roman" pitchFamily="18" charset="0"/>
              </a:rPr>
              <a:t>= «житель страны </a:t>
            </a:r>
            <a:r>
              <a:rPr lang="ru-RU" sz="2400" i="1" dirty="0" smtClean="0">
                <a:latin typeface="Times New Roman" pitchFamily="18" charset="0"/>
                <a:cs typeface="Times New Roman" pitchFamily="18" charset="0"/>
              </a:rPr>
              <a:t>Х</a:t>
            </a:r>
            <a:r>
              <a:rPr lang="ru-RU" sz="2400" dirty="0" smtClean="0">
                <a:latin typeface="Times New Roman" pitchFamily="18" charset="0"/>
                <a:cs typeface="Times New Roman" pitchFamily="18" charset="0"/>
              </a:rPr>
              <a:t> доживёт до 100 лет» </a:t>
            </a:r>
          </a:p>
          <a:p>
            <a:pPr marL="0" indent="0" algn="just">
              <a:buNone/>
            </a:pPr>
            <a:r>
              <a:rPr lang="ru-RU" sz="2400"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р</a:t>
            </a:r>
            <a:r>
              <a:rPr lang="ru-RU"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Я</a:t>
            </a:r>
            <a:r>
              <a:rPr lang="ru-RU" sz="2400" smtClean="0">
                <a:latin typeface="Times New Roman" pitchFamily="18" charset="0"/>
                <a:cs typeface="Times New Roman" pitchFamily="18" charset="0"/>
              </a:rPr>
              <a:t>)=0,16,	</a:t>
            </a:r>
            <a:r>
              <a:rPr lang="ru-RU" sz="2400" i="1" smtClean="0">
                <a:latin typeface="Times New Roman" pitchFamily="18" charset="0"/>
                <a:cs typeface="Times New Roman" pitchFamily="18" charset="0"/>
              </a:rPr>
              <a:t>р</a:t>
            </a:r>
            <a:r>
              <a:rPr lang="ru-RU" sz="2400" smtClean="0">
                <a:latin typeface="Times New Roman" pitchFamily="18" charset="0"/>
                <a:cs typeface="Times New Roman" pitchFamily="18" charset="0"/>
              </a:rPr>
              <a:t>(</a:t>
            </a:r>
            <a:r>
              <a:rPr lang="ru-RU" sz="2400" i="1" smtClean="0">
                <a:latin typeface="Times New Roman" pitchFamily="18" charset="0"/>
                <a:cs typeface="Times New Roman" pitchFamily="18" charset="0"/>
              </a:rPr>
              <a:t>К</a:t>
            </a:r>
            <a:r>
              <a:rPr lang="ru-RU" sz="2400" smtClean="0">
                <a:latin typeface="Times New Roman" pitchFamily="18" charset="0"/>
                <a:cs typeface="Times New Roman" pitchFamily="18" charset="0"/>
              </a:rPr>
              <a:t>)=0,10,	</a:t>
            </a:r>
            <a:r>
              <a:rPr lang="ru-RU" sz="2400" i="1" smtClean="0">
                <a:latin typeface="Times New Roman" pitchFamily="18" charset="0"/>
                <a:cs typeface="Times New Roman" pitchFamily="18" charset="0"/>
              </a:rPr>
              <a:t>р</a:t>
            </a:r>
            <a:r>
              <a:rPr lang="ru-RU" sz="2400" smtClean="0">
                <a:latin typeface="Times New Roman" pitchFamily="18" charset="0"/>
                <a:cs typeface="Times New Roman" pitchFamily="18" charset="0"/>
              </a:rPr>
              <a:t>(</a:t>
            </a:r>
            <a:r>
              <a:rPr lang="ru-RU" sz="2400" i="1" smtClean="0">
                <a:latin typeface="Times New Roman" pitchFamily="18" charset="0"/>
                <a:cs typeface="Times New Roman" pitchFamily="18" charset="0"/>
              </a:rPr>
              <a:t>И</a:t>
            </a:r>
            <a:r>
              <a:rPr lang="ru-RU" sz="2400" dirty="0" smtClean="0">
                <a:latin typeface="Times New Roman" pitchFamily="18" charset="0"/>
                <a:cs typeface="Times New Roman" pitchFamily="18" charset="0"/>
              </a:rPr>
              <a:t>)=0,06</a:t>
            </a: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3155089028"/>
              </p:ext>
            </p:extLst>
          </p:nvPr>
        </p:nvGraphicFramePr>
        <p:xfrm>
          <a:off x="179512" y="4365104"/>
          <a:ext cx="8748464" cy="845292"/>
        </p:xfrm>
        <a:graphic>
          <a:graphicData uri="http://schemas.openxmlformats.org/presentationml/2006/ole">
            <mc:AlternateContent xmlns:mc="http://schemas.openxmlformats.org/markup-compatibility/2006">
              <mc:Choice xmlns:v="urn:schemas-microsoft-com:vml" Requires="v">
                <p:oleObj spid="_x0000_s35941" name="Формула" r:id="rId3" imgW="3771720" imgH="368280" progId="Equation.3">
                  <p:embed/>
                </p:oleObj>
              </mc:Choice>
              <mc:Fallback>
                <p:oleObj name="Формула" r:id="rId3" imgW="3771720" imgH="368280" progId="Equation.3">
                  <p:embed/>
                  <p:pic>
                    <p:nvPicPr>
                      <p:cNvPr id="0" name="Object 3"/>
                      <p:cNvPicPr>
                        <a:picLocks noChangeAspect="1" noChangeArrowheads="1"/>
                      </p:cNvPicPr>
                      <p:nvPr/>
                    </p:nvPicPr>
                    <p:blipFill>
                      <a:blip r:embed="rId4"/>
                      <a:srcRect/>
                      <a:stretch>
                        <a:fillRect/>
                      </a:stretch>
                    </p:blipFill>
                    <p:spPr bwMode="auto">
                      <a:xfrm>
                        <a:off x="179512" y="4365104"/>
                        <a:ext cx="8748464" cy="845292"/>
                      </a:xfrm>
                      <a:prstGeom prst="rect">
                        <a:avLst/>
                      </a:prstGeom>
                      <a:solidFill>
                        <a:srgbClr val="CC99FF"/>
                      </a:solid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710554954"/>
              </p:ext>
            </p:extLst>
          </p:nvPr>
        </p:nvGraphicFramePr>
        <p:xfrm>
          <a:off x="2915816" y="4581128"/>
          <a:ext cx="2961329" cy="504056"/>
        </p:xfrm>
        <a:graphic>
          <a:graphicData uri="http://schemas.openxmlformats.org/presentationml/2006/ole">
            <mc:AlternateContent xmlns:mc="http://schemas.openxmlformats.org/markup-compatibility/2006">
              <mc:Choice xmlns:v="urn:schemas-microsoft-com:vml" Requires="v">
                <p:oleObj spid="_x0000_s35942" name="Формула" r:id="rId5" imgW="1193760" imgH="203040" progId="Equation.3">
                  <p:embed/>
                </p:oleObj>
              </mc:Choice>
              <mc:Fallback>
                <p:oleObj name="Формула" r:id="rId5" imgW="1193760" imgH="203040" progId="Equation.3">
                  <p:embed/>
                  <p:pic>
                    <p:nvPicPr>
                      <p:cNvPr id="0" name=""/>
                      <p:cNvPicPr/>
                      <p:nvPr/>
                    </p:nvPicPr>
                    <p:blipFill>
                      <a:blip r:embed="rId6"/>
                      <a:stretch>
                        <a:fillRect/>
                      </a:stretch>
                    </p:blipFill>
                    <p:spPr>
                      <a:xfrm>
                        <a:off x="2915816" y="4581128"/>
                        <a:ext cx="2961329" cy="504056"/>
                      </a:xfrm>
                      <a:prstGeom prst="rect">
                        <a:avLst/>
                      </a:prstGeom>
                    </p:spPr>
                  </p:pic>
                </p:oleObj>
              </mc:Fallback>
            </mc:AlternateContent>
          </a:graphicData>
        </a:graphic>
      </p:graphicFrame>
      <p:sp>
        <p:nvSpPr>
          <p:cNvPr id="7" name="Скругленный прямоугольник 6"/>
          <p:cNvSpPr/>
          <p:nvPr/>
        </p:nvSpPr>
        <p:spPr>
          <a:xfrm>
            <a:off x="3635896" y="1484784"/>
            <a:ext cx="2088232" cy="432048"/>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2021274647"/>
              </p:ext>
            </p:extLst>
          </p:nvPr>
        </p:nvGraphicFramePr>
        <p:xfrm>
          <a:off x="1909763" y="5300663"/>
          <a:ext cx="4818062" cy="534987"/>
        </p:xfrm>
        <a:graphic>
          <a:graphicData uri="http://schemas.openxmlformats.org/presentationml/2006/ole">
            <mc:AlternateContent xmlns:mc="http://schemas.openxmlformats.org/markup-compatibility/2006">
              <mc:Choice xmlns:v="urn:schemas-microsoft-com:vml" Requires="v">
                <p:oleObj spid="_x0000_s35943" name="Формула" r:id="rId7" imgW="1942920" imgH="215640" progId="Equation.3">
                  <p:embed/>
                </p:oleObj>
              </mc:Choice>
              <mc:Fallback>
                <p:oleObj name="Формула" r:id="rId7" imgW="1942920" imgH="215640" progId="Equation.3">
                  <p:embed/>
                  <p:pic>
                    <p:nvPicPr>
                      <p:cNvPr id="0" name="Объект 5"/>
                      <p:cNvPicPr>
                        <a:picLocks noChangeAspect="1" noChangeArrowheads="1"/>
                      </p:cNvPicPr>
                      <p:nvPr/>
                    </p:nvPicPr>
                    <p:blipFill>
                      <a:blip r:embed="rId8"/>
                      <a:srcRect/>
                      <a:stretch>
                        <a:fillRect/>
                      </a:stretch>
                    </p:blipFill>
                    <p:spPr bwMode="auto">
                      <a:xfrm>
                        <a:off x="1909763" y="5300663"/>
                        <a:ext cx="4818062"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923282136"/>
              </p:ext>
            </p:extLst>
          </p:nvPr>
        </p:nvGraphicFramePr>
        <p:xfrm>
          <a:off x="1619672" y="5949280"/>
          <a:ext cx="5354637" cy="473075"/>
        </p:xfrm>
        <a:graphic>
          <a:graphicData uri="http://schemas.openxmlformats.org/presentationml/2006/ole">
            <mc:AlternateContent xmlns:mc="http://schemas.openxmlformats.org/markup-compatibility/2006">
              <mc:Choice xmlns:v="urn:schemas-microsoft-com:vml" Requires="v">
                <p:oleObj spid="_x0000_s35944" name="Формула" r:id="rId9" imgW="2158920" imgH="190440" progId="Equation.3">
                  <p:embed/>
                </p:oleObj>
              </mc:Choice>
              <mc:Fallback>
                <p:oleObj name="Формула" r:id="rId9" imgW="2158920" imgH="190440" progId="Equation.3">
                  <p:embed/>
                  <p:pic>
                    <p:nvPicPr>
                      <p:cNvPr id="0" name="Объект 7"/>
                      <p:cNvPicPr>
                        <a:picLocks noChangeAspect="1" noChangeArrowheads="1"/>
                      </p:cNvPicPr>
                      <p:nvPr/>
                    </p:nvPicPr>
                    <p:blipFill>
                      <a:blip r:embed="rId10"/>
                      <a:srcRect/>
                      <a:stretch>
                        <a:fillRect/>
                      </a:stretch>
                    </p:blipFill>
                    <p:spPr bwMode="auto">
                      <a:xfrm>
                        <a:off x="1619672" y="5949280"/>
                        <a:ext cx="53546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Скругленный прямоугольник 9"/>
          <p:cNvSpPr/>
          <p:nvPr/>
        </p:nvSpPr>
        <p:spPr>
          <a:xfrm>
            <a:off x="6162928" y="5805264"/>
            <a:ext cx="1073368" cy="720080"/>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510303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2" fill="hold" nodeType="clickEffect">
                                  <p:stCondLst>
                                    <p:cond delay="0"/>
                                  </p:stCondLst>
                                  <p:childTnLst>
                                    <p:animEffect transition="out" filter="wipe(righ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500"/>
                            </p:stCondLst>
                            <p:childTnLst>
                              <p:par>
                                <p:cTn id="44" presetID="21" presetClass="entr" presetSubtype="1"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heel(1)">
                                      <p:cBhvr>
                                        <p:cTn id="4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 пачке лежат 10000 билетов с номерами от 0000 до 9999. Назовем билет </a:t>
            </a:r>
            <a:r>
              <a:rPr lang="ru-RU" sz="2400" i="1" dirty="0">
                <a:latin typeface="Times New Roman" pitchFamily="18" charset="0"/>
                <a:cs typeface="Times New Roman" pitchFamily="18" charset="0"/>
              </a:rPr>
              <a:t>интересным</a:t>
            </a:r>
            <a:r>
              <a:rPr lang="ru-RU" sz="2400" dirty="0">
                <a:latin typeface="Times New Roman" pitchFamily="18" charset="0"/>
                <a:cs typeface="Times New Roman" pitchFamily="18" charset="0"/>
              </a:rPr>
              <a:t>, если разность каких-либо двух соседних цифр его номера равна </a:t>
            </a:r>
            <a:r>
              <a:rPr lang="ru-RU" sz="2400" dirty="0" smtClean="0">
                <a:latin typeface="Times New Roman" pitchFamily="18" charset="0"/>
                <a:cs typeface="Times New Roman" pitchFamily="18" charset="0"/>
              </a:rPr>
              <a:t>5.</a:t>
            </a:r>
          </a:p>
          <a:p>
            <a:pPr marL="0" indent="0">
              <a:buNone/>
            </a:pPr>
            <a:r>
              <a:rPr lang="ru-RU" sz="2400" dirty="0" smtClean="0">
                <a:latin typeface="Times New Roman" pitchFamily="18" charset="0"/>
                <a:cs typeface="Times New Roman" pitchFamily="18" charset="0"/>
              </a:rPr>
              <a:t>Найдите </a:t>
            </a:r>
            <a:r>
              <a:rPr lang="ru-RU" sz="2400" dirty="0">
                <a:latin typeface="Times New Roman" pitchFamily="18" charset="0"/>
                <a:cs typeface="Times New Roman" pitchFamily="18" charset="0"/>
              </a:rPr>
              <a:t>вероятность того, что взятый наудачу билет из пачки окажется интересным</a:t>
            </a:r>
            <a:r>
              <a:rPr lang="ru-RU" sz="2400" dirty="0" smtClean="0">
                <a:latin typeface="Times New Roman" pitchFamily="18" charset="0"/>
                <a:cs typeface="Times New Roman" pitchFamily="18" charset="0"/>
              </a:rPr>
              <a:t>.</a:t>
            </a:r>
          </a:p>
          <a:p>
            <a:pPr marL="0" indent="0">
              <a:buNone/>
            </a:pPr>
            <a:endParaRPr lang="ru-RU" sz="2400" b="1" i="1" dirty="0" smtClean="0">
              <a:solidFill>
                <a:srgbClr val="660066"/>
              </a:solidFill>
              <a:latin typeface="Times New Roman" pitchFamily="18" charset="0"/>
              <a:cs typeface="Times New Roman" pitchFamily="18" charset="0"/>
            </a:endParaRPr>
          </a:p>
          <a:p>
            <a:pPr marL="0" indent="0">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Пусть </a:t>
            </a:r>
            <a:r>
              <a:rPr lang="en-US" sz="2400" i="1" dirty="0" err="1" smtClean="0">
                <a:latin typeface="Times New Roman" pitchFamily="18" charset="0"/>
                <a:cs typeface="Times New Roman" pitchFamily="18" charset="0"/>
              </a:rPr>
              <a:t>abcd</a:t>
            </a:r>
            <a:r>
              <a:rPr lang="ru-RU" sz="2400" dirty="0" smtClean="0">
                <a:latin typeface="Times New Roman" pitchFamily="18" charset="0"/>
                <a:cs typeface="Times New Roman" pitchFamily="18" charset="0"/>
              </a:rPr>
              <a:t> – номер билета (0000, …, 9999)</a:t>
            </a: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731938403"/>
              </p:ext>
            </p:extLst>
          </p:nvPr>
        </p:nvGraphicFramePr>
        <p:xfrm>
          <a:off x="1306513" y="3860800"/>
          <a:ext cx="6651625" cy="1819275"/>
        </p:xfrm>
        <a:graphic>
          <a:graphicData uri="http://schemas.openxmlformats.org/presentationml/2006/ole">
            <mc:AlternateContent xmlns:mc="http://schemas.openxmlformats.org/markup-compatibility/2006">
              <mc:Choice xmlns:v="urn:schemas-microsoft-com:vml" Requires="v">
                <p:oleObj spid="_x0000_s36888" name="Формула" r:id="rId3" imgW="2336760" imgH="647640" progId="Equation.3">
                  <p:embed/>
                </p:oleObj>
              </mc:Choice>
              <mc:Fallback>
                <p:oleObj name="Формула" r:id="rId3" imgW="2336760" imgH="647640" progId="Equation.3">
                  <p:embed/>
                  <p:pic>
                    <p:nvPicPr>
                      <p:cNvPr id="0" name="Объект 3"/>
                      <p:cNvPicPr>
                        <a:picLocks noChangeAspect="1" noChangeArrowheads="1"/>
                      </p:cNvPicPr>
                      <p:nvPr/>
                    </p:nvPicPr>
                    <p:blipFill>
                      <a:blip r:embed="rId4"/>
                      <a:srcRect/>
                      <a:stretch>
                        <a:fillRect/>
                      </a:stretch>
                    </p:blipFill>
                    <p:spPr bwMode="auto">
                      <a:xfrm>
                        <a:off x="1306513" y="3860800"/>
                        <a:ext cx="665162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510303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914015668"/>
              </p:ext>
            </p:extLst>
          </p:nvPr>
        </p:nvGraphicFramePr>
        <p:xfrm>
          <a:off x="1259632" y="692696"/>
          <a:ext cx="6578600" cy="606425"/>
        </p:xfrm>
        <a:graphic>
          <a:graphicData uri="http://schemas.openxmlformats.org/presentationml/2006/ole">
            <mc:AlternateContent xmlns:mc="http://schemas.openxmlformats.org/markup-compatibility/2006">
              <mc:Choice xmlns:v="urn:schemas-microsoft-com:vml" Requires="v">
                <p:oleObj spid="_x0000_s37936" name="Формула" r:id="rId3" imgW="2311200" imgH="215640" progId="Equation.3">
                  <p:embed/>
                </p:oleObj>
              </mc:Choice>
              <mc:Fallback>
                <p:oleObj name="Формула" r:id="rId3" imgW="2311200" imgH="215640" progId="Equation.3">
                  <p:embed/>
                  <p:pic>
                    <p:nvPicPr>
                      <p:cNvPr id="0" name=""/>
                      <p:cNvPicPr>
                        <a:picLocks noChangeAspect="1" noChangeArrowheads="1"/>
                      </p:cNvPicPr>
                      <p:nvPr/>
                    </p:nvPicPr>
                    <p:blipFill>
                      <a:blip r:embed="rId4"/>
                      <a:srcRect/>
                      <a:stretch>
                        <a:fillRect/>
                      </a:stretch>
                    </p:blipFill>
                    <p:spPr bwMode="auto">
                      <a:xfrm>
                        <a:off x="1259632" y="692696"/>
                        <a:ext cx="6578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081268131"/>
              </p:ext>
            </p:extLst>
          </p:nvPr>
        </p:nvGraphicFramePr>
        <p:xfrm>
          <a:off x="179512" y="1844824"/>
          <a:ext cx="6096002" cy="4104640"/>
        </p:xfrm>
        <a:graphic>
          <a:graphicData uri="http://schemas.openxmlformats.org/drawingml/2006/table">
            <a:tbl>
              <a:tblPr firstRow="1" bandRow="1">
                <a:tableStyleId>{5940675A-B579-460E-94D1-54222C63F5DA}</a:tableStyleId>
              </a:tblPr>
              <a:tblGrid>
                <a:gridCol w="554182"/>
                <a:gridCol w="554182"/>
                <a:gridCol w="554182"/>
                <a:gridCol w="554182"/>
                <a:gridCol w="554182"/>
                <a:gridCol w="554182"/>
                <a:gridCol w="554182"/>
                <a:gridCol w="554182"/>
                <a:gridCol w="554182"/>
                <a:gridCol w="554182"/>
                <a:gridCol w="554182"/>
              </a:tblGrid>
              <a:tr h="370840">
                <a:tc>
                  <a:txBody>
                    <a:bodyPr/>
                    <a:lstStyle/>
                    <a:p>
                      <a:pPr algn="ctr"/>
                      <a:endParaRPr lang="ru-RU" b="1" i="1" dirty="0">
                        <a:solidFill>
                          <a:srgbClr val="660066"/>
                        </a:solidFill>
                      </a:endParaRPr>
                    </a:p>
                  </a:txBody>
                  <a:tcPr/>
                </a:tc>
                <a:tc>
                  <a:txBody>
                    <a:bodyPr/>
                    <a:lstStyle/>
                    <a:p>
                      <a:pPr algn="ctr"/>
                      <a:r>
                        <a:rPr lang="ru-RU" b="1" i="1" dirty="0" smtClean="0">
                          <a:solidFill>
                            <a:srgbClr val="660066"/>
                          </a:solidFill>
                        </a:rPr>
                        <a:t>0</a:t>
                      </a:r>
                      <a:endParaRPr lang="ru-RU" b="1" i="1" dirty="0">
                        <a:solidFill>
                          <a:srgbClr val="660066"/>
                        </a:solidFill>
                      </a:endParaRPr>
                    </a:p>
                  </a:txBody>
                  <a:tcPr/>
                </a:tc>
                <a:tc>
                  <a:txBody>
                    <a:bodyPr/>
                    <a:lstStyle/>
                    <a:p>
                      <a:pPr algn="ctr"/>
                      <a:r>
                        <a:rPr lang="ru-RU" b="1" i="1" dirty="0" smtClean="0">
                          <a:solidFill>
                            <a:srgbClr val="660066"/>
                          </a:solidFill>
                        </a:rPr>
                        <a:t>1</a:t>
                      </a:r>
                      <a:endParaRPr lang="ru-RU" b="1" i="1" dirty="0">
                        <a:solidFill>
                          <a:srgbClr val="660066"/>
                        </a:solidFill>
                      </a:endParaRPr>
                    </a:p>
                  </a:txBody>
                  <a:tcPr/>
                </a:tc>
                <a:tc>
                  <a:txBody>
                    <a:bodyPr/>
                    <a:lstStyle/>
                    <a:p>
                      <a:pPr algn="ctr"/>
                      <a:r>
                        <a:rPr lang="ru-RU" b="1" i="1" dirty="0" smtClean="0">
                          <a:solidFill>
                            <a:srgbClr val="660066"/>
                          </a:solidFill>
                        </a:rPr>
                        <a:t>2</a:t>
                      </a:r>
                      <a:endParaRPr lang="ru-RU" b="1" i="1" dirty="0">
                        <a:solidFill>
                          <a:srgbClr val="660066"/>
                        </a:solidFill>
                      </a:endParaRPr>
                    </a:p>
                  </a:txBody>
                  <a:tcPr/>
                </a:tc>
                <a:tc>
                  <a:txBody>
                    <a:bodyPr/>
                    <a:lstStyle/>
                    <a:p>
                      <a:pPr algn="ctr"/>
                      <a:r>
                        <a:rPr lang="ru-RU" b="1" i="1" dirty="0" smtClean="0">
                          <a:solidFill>
                            <a:srgbClr val="660066"/>
                          </a:solidFill>
                        </a:rPr>
                        <a:t>3</a:t>
                      </a:r>
                      <a:endParaRPr lang="ru-RU" b="1" i="1" dirty="0">
                        <a:solidFill>
                          <a:srgbClr val="660066"/>
                        </a:solidFill>
                      </a:endParaRPr>
                    </a:p>
                  </a:txBody>
                  <a:tcPr/>
                </a:tc>
                <a:tc>
                  <a:txBody>
                    <a:bodyPr/>
                    <a:lstStyle/>
                    <a:p>
                      <a:pPr algn="ctr"/>
                      <a:r>
                        <a:rPr lang="ru-RU" b="1" i="1" dirty="0" smtClean="0">
                          <a:solidFill>
                            <a:srgbClr val="660066"/>
                          </a:solidFill>
                        </a:rPr>
                        <a:t>4</a:t>
                      </a:r>
                      <a:endParaRPr lang="ru-RU" b="1" i="1" dirty="0">
                        <a:solidFill>
                          <a:srgbClr val="660066"/>
                        </a:solidFill>
                      </a:endParaRPr>
                    </a:p>
                  </a:txBody>
                  <a:tcPr/>
                </a:tc>
                <a:tc>
                  <a:txBody>
                    <a:bodyPr/>
                    <a:lstStyle/>
                    <a:p>
                      <a:pPr algn="ctr"/>
                      <a:r>
                        <a:rPr lang="ru-RU" b="1" i="1" dirty="0" smtClean="0">
                          <a:solidFill>
                            <a:srgbClr val="660066"/>
                          </a:solidFill>
                        </a:rPr>
                        <a:t>5</a:t>
                      </a:r>
                      <a:endParaRPr lang="ru-RU" b="1" i="1" dirty="0">
                        <a:solidFill>
                          <a:srgbClr val="660066"/>
                        </a:solidFill>
                      </a:endParaRPr>
                    </a:p>
                  </a:txBody>
                  <a:tcPr/>
                </a:tc>
                <a:tc>
                  <a:txBody>
                    <a:bodyPr/>
                    <a:lstStyle/>
                    <a:p>
                      <a:pPr algn="ctr"/>
                      <a:r>
                        <a:rPr lang="ru-RU" b="1" i="1" dirty="0" smtClean="0">
                          <a:solidFill>
                            <a:srgbClr val="660066"/>
                          </a:solidFill>
                        </a:rPr>
                        <a:t>6</a:t>
                      </a:r>
                      <a:endParaRPr lang="ru-RU" b="1" i="1" dirty="0">
                        <a:solidFill>
                          <a:srgbClr val="660066"/>
                        </a:solidFill>
                      </a:endParaRPr>
                    </a:p>
                  </a:txBody>
                  <a:tcPr/>
                </a:tc>
                <a:tc>
                  <a:txBody>
                    <a:bodyPr/>
                    <a:lstStyle/>
                    <a:p>
                      <a:pPr algn="ctr"/>
                      <a:r>
                        <a:rPr lang="ru-RU" b="1" i="1" dirty="0" smtClean="0">
                          <a:solidFill>
                            <a:srgbClr val="660066"/>
                          </a:solidFill>
                        </a:rPr>
                        <a:t>7</a:t>
                      </a:r>
                      <a:endParaRPr lang="ru-RU" b="1" i="1" dirty="0">
                        <a:solidFill>
                          <a:srgbClr val="660066"/>
                        </a:solidFill>
                      </a:endParaRPr>
                    </a:p>
                  </a:txBody>
                  <a:tcPr/>
                </a:tc>
                <a:tc>
                  <a:txBody>
                    <a:bodyPr/>
                    <a:lstStyle/>
                    <a:p>
                      <a:pPr algn="ctr"/>
                      <a:r>
                        <a:rPr lang="ru-RU" b="1" i="1" dirty="0" smtClean="0">
                          <a:solidFill>
                            <a:srgbClr val="660066"/>
                          </a:solidFill>
                        </a:rPr>
                        <a:t>8</a:t>
                      </a:r>
                      <a:endParaRPr lang="ru-RU" b="1" i="1" dirty="0">
                        <a:solidFill>
                          <a:srgbClr val="660066"/>
                        </a:solidFill>
                      </a:endParaRPr>
                    </a:p>
                  </a:txBody>
                  <a:tcPr/>
                </a:tc>
                <a:tc>
                  <a:txBody>
                    <a:bodyPr/>
                    <a:lstStyle/>
                    <a:p>
                      <a:pPr algn="ctr"/>
                      <a:r>
                        <a:rPr lang="ru-RU" b="1" i="1" dirty="0" smtClean="0">
                          <a:solidFill>
                            <a:srgbClr val="660066"/>
                          </a:solidFill>
                        </a:rPr>
                        <a:t>9</a:t>
                      </a:r>
                      <a:endParaRPr lang="ru-RU" b="1" i="1" dirty="0">
                        <a:solidFill>
                          <a:srgbClr val="660066"/>
                        </a:solidFill>
                      </a:endParaRPr>
                    </a:p>
                  </a:txBody>
                  <a:tcPr/>
                </a:tc>
              </a:tr>
              <a:tr h="370840">
                <a:tc>
                  <a:txBody>
                    <a:bodyPr/>
                    <a:lstStyle/>
                    <a:p>
                      <a:pPr algn="ctr"/>
                      <a:r>
                        <a:rPr lang="ru-RU" b="1" i="1" dirty="0" smtClean="0">
                          <a:solidFill>
                            <a:srgbClr val="660066"/>
                          </a:solidFill>
                        </a:rPr>
                        <a:t>0</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r>
                        <a:rPr lang="ru-RU" sz="2000" dirty="0" smtClean="0">
                          <a:solidFill>
                            <a:srgbClr val="CC00CC"/>
                          </a:solidFill>
                        </a:rPr>
                        <a:t>●</a:t>
                      </a:r>
                      <a:endParaRPr lang="ru-RU" sz="20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r>
              <a:tr h="370840">
                <a:tc>
                  <a:txBody>
                    <a:bodyPr/>
                    <a:lstStyle/>
                    <a:p>
                      <a:pPr algn="ctr"/>
                      <a:r>
                        <a:rPr lang="ru-RU" b="1" i="1" dirty="0" smtClean="0">
                          <a:solidFill>
                            <a:srgbClr val="660066"/>
                          </a:solidFill>
                        </a:rPr>
                        <a:t>1</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rgbClr val="CC00CC"/>
                          </a:solidFill>
                        </a:rPr>
                        <a:t>●</a:t>
                      </a: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r>
              <a:tr h="370840">
                <a:tc>
                  <a:txBody>
                    <a:bodyPr/>
                    <a:lstStyle/>
                    <a:p>
                      <a:pPr algn="ctr"/>
                      <a:r>
                        <a:rPr lang="ru-RU" b="1" i="1" dirty="0" smtClean="0">
                          <a:solidFill>
                            <a:srgbClr val="660066"/>
                          </a:solidFill>
                        </a:rPr>
                        <a:t>2</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dirty="0"/>
                    </a:p>
                  </a:txBody>
                  <a:tcPr/>
                </a:tc>
              </a:tr>
              <a:tr h="370840">
                <a:tc>
                  <a:txBody>
                    <a:bodyPr/>
                    <a:lstStyle/>
                    <a:p>
                      <a:pPr algn="ctr"/>
                      <a:r>
                        <a:rPr lang="ru-RU" b="1" i="1" dirty="0" smtClean="0">
                          <a:solidFill>
                            <a:srgbClr val="660066"/>
                          </a:solidFill>
                        </a:rPr>
                        <a:t>3</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dirty="0"/>
                    </a:p>
                  </a:txBody>
                  <a:tcPr/>
                </a:tc>
              </a:tr>
              <a:tr h="370840">
                <a:tc>
                  <a:txBody>
                    <a:bodyPr/>
                    <a:lstStyle/>
                    <a:p>
                      <a:pPr algn="ctr"/>
                      <a:r>
                        <a:rPr lang="ru-RU" b="1" i="1" dirty="0" smtClean="0">
                          <a:solidFill>
                            <a:srgbClr val="660066"/>
                          </a:solidFill>
                        </a:rPr>
                        <a:t>4</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r>
              <a:tr h="370840">
                <a:tc>
                  <a:txBody>
                    <a:bodyPr/>
                    <a:lstStyle/>
                    <a:p>
                      <a:pPr algn="ctr"/>
                      <a:r>
                        <a:rPr lang="ru-RU" b="1" i="1" dirty="0" smtClean="0">
                          <a:solidFill>
                            <a:srgbClr val="660066"/>
                          </a:solidFill>
                        </a:rPr>
                        <a:t>5</a:t>
                      </a:r>
                      <a:endParaRPr lang="ru-RU" b="1" i="1" dirty="0">
                        <a:solidFill>
                          <a:srgbClr val="660066"/>
                        </a:solidFill>
                      </a:endParaRPr>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r>
              <a:tr h="370840">
                <a:tc>
                  <a:txBody>
                    <a:bodyPr/>
                    <a:lstStyle/>
                    <a:p>
                      <a:pPr algn="ctr"/>
                      <a:r>
                        <a:rPr lang="ru-RU" b="1" i="1" dirty="0" smtClean="0">
                          <a:solidFill>
                            <a:srgbClr val="660066"/>
                          </a:solidFill>
                        </a:rPr>
                        <a:t>6</a:t>
                      </a:r>
                      <a:endParaRPr lang="ru-RU" b="1" i="1" dirty="0">
                        <a:solidFill>
                          <a:srgbClr val="660066"/>
                        </a:solidFill>
                      </a:endParaRPr>
                    </a:p>
                  </a:txBody>
                  <a:tcPr/>
                </a:tc>
                <a:tc>
                  <a:txBody>
                    <a:bodyPr/>
                    <a:lstStyle/>
                    <a:p>
                      <a:pPr algn="ctr"/>
                      <a:endParaRPr lang="ru-RU"/>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r>
              <a:tr h="370840">
                <a:tc>
                  <a:txBody>
                    <a:bodyPr/>
                    <a:lstStyle/>
                    <a:p>
                      <a:pPr algn="ctr"/>
                      <a:r>
                        <a:rPr lang="ru-RU" b="1" i="1" dirty="0" smtClean="0">
                          <a:solidFill>
                            <a:srgbClr val="660066"/>
                          </a:solidFill>
                        </a:rPr>
                        <a:t>7</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r>
              <a:tr h="370840">
                <a:tc>
                  <a:txBody>
                    <a:bodyPr/>
                    <a:lstStyle/>
                    <a:p>
                      <a:pPr algn="ctr"/>
                      <a:r>
                        <a:rPr lang="ru-RU" b="1" i="1" dirty="0" smtClean="0">
                          <a:solidFill>
                            <a:srgbClr val="660066"/>
                          </a:solidFill>
                        </a:rPr>
                        <a:t>8</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r>
              <a:tr h="370840">
                <a:tc>
                  <a:txBody>
                    <a:bodyPr/>
                    <a:lstStyle/>
                    <a:p>
                      <a:pPr algn="ctr"/>
                      <a:r>
                        <a:rPr lang="ru-RU" b="1" i="1" dirty="0" smtClean="0">
                          <a:solidFill>
                            <a:srgbClr val="660066"/>
                          </a:solidFill>
                        </a:rPr>
                        <a:t>9</a:t>
                      </a:r>
                      <a:endParaRPr lang="ru-RU" b="1" i="1" dirty="0">
                        <a:solidFill>
                          <a:srgbClr val="660066"/>
                        </a:solidFill>
                      </a:endParaRPr>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r>
                        <a:rPr lang="ru-RU" sz="1800" dirty="0" smtClean="0">
                          <a:solidFill>
                            <a:srgbClr val="CC00CC"/>
                          </a:solidFill>
                        </a:rPr>
                        <a:t>●</a:t>
                      </a:r>
                      <a:endParaRPr lang="ru-RU" sz="1800" dirty="0">
                        <a:solidFill>
                          <a:srgbClr val="CC00CC"/>
                        </a:solidFill>
                      </a:endParaRPr>
                    </a:p>
                  </a:txBody>
                  <a:tcPr>
                    <a:solidFill>
                      <a:srgbClr val="CC99FF"/>
                    </a:solidFill>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r>
            </a:tbl>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75686754"/>
              </p:ext>
            </p:extLst>
          </p:nvPr>
        </p:nvGraphicFramePr>
        <p:xfrm>
          <a:off x="6588224" y="3356992"/>
          <a:ext cx="2414279" cy="926530"/>
        </p:xfrm>
        <a:graphic>
          <a:graphicData uri="http://schemas.openxmlformats.org/presentationml/2006/ole">
            <mc:AlternateContent xmlns:mc="http://schemas.openxmlformats.org/markup-compatibility/2006">
              <mc:Choice xmlns:v="urn:schemas-microsoft-com:vml" Requires="v">
                <p:oleObj spid="_x0000_s37937" name="Формула" r:id="rId5" imgW="914400" imgH="355320" progId="Equation.3">
                  <p:embed/>
                </p:oleObj>
              </mc:Choice>
              <mc:Fallback>
                <p:oleObj name="Формула" r:id="rId5" imgW="914400" imgH="355320" progId="Equation.3">
                  <p:embed/>
                  <p:pic>
                    <p:nvPicPr>
                      <p:cNvPr id="0" name="Объект 3"/>
                      <p:cNvPicPr>
                        <a:picLocks noChangeAspect="1" noChangeArrowheads="1"/>
                      </p:cNvPicPr>
                      <p:nvPr/>
                    </p:nvPicPr>
                    <p:blipFill>
                      <a:blip r:embed="rId6"/>
                      <a:srcRect/>
                      <a:stretch>
                        <a:fillRect/>
                      </a:stretch>
                    </p:blipFill>
                    <p:spPr bwMode="auto">
                      <a:xfrm>
                        <a:off x="6588224" y="3356992"/>
                        <a:ext cx="2414279" cy="926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712354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buNone/>
            </a:pPr>
            <a:r>
              <a:rPr lang="ru-RU" sz="2800" b="1" dirty="0" smtClean="0">
                <a:solidFill>
                  <a:srgbClr val="660066"/>
                </a:solidFill>
                <a:latin typeface="Times New Roman" pitchFamily="18" charset="0"/>
                <a:cs typeface="Times New Roman" pitchFamily="18" charset="0"/>
              </a:rPr>
              <a:t> </a:t>
            </a:r>
            <a:endParaRPr lang="ru-RU" sz="2800" b="1" dirty="0">
              <a:solidFill>
                <a:srgbClr val="660066"/>
              </a:solidFill>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637517489"/>
              </p:ext>
            </p:extLst>
          </p:nvPr>
        </p:nvGraphicFramePr>
        <p:xfrm>
          <a:off x="2123728" y="548680"/>
          <a:ext cx="4454075" cy="577106"/>
        </p:xfrm>
        <a:graphic>
          <a:graphicData uri="http://schemas.openxmlformats.org/presentationml/2006/ole">
            <mc:AlternateContent xmlns:mc="http://schemas.openxmlformats.org/markup-compatibility/2006">
              <mc:Choice xmlns:v="urn:schemas-microsoft-com:vml" Requires="v">
                <p:oleObj spid="_x0000_s39000" name="Формула" r:id="rId3" imgW="1447560" imgH="190440" progId="Equation.3">
                  <p:embed/>
                </p:oleObj>
              </mc:Choice>
              <mc:Fallback>
                <p:oleObj name="Формула" r:id="rId3" imgW="1447560" imgH="190440" progId="Equation.3">
                  <p:embed/>
                  <p:pic>
                    <p:nvPicPr>
                      <p:cNvPr id="0" name="Объект 6"/>
                      <p:cNvPicPr>
                        <a:picLocks noChangeAspect="1" noChangeArrowheads="1"/>
                      </p:cNvPicPr>
                      <p:nvPr/>
                    </p:nvPicPr>
                    <p:blipFill>
                      <a:blip r:embed="rId4"/>
                      <a:srcRect/>
                      <a:stretch>
                        <a:fillRect/>
                      </a:stretch>
                    </p:blipFill>
                    <p:spPr bwMode="auto">
                      <a:xfrm>
                        <a:off x="2123728" y="548680"/>
                        <a:ext cx="4454075" cy="577106"/>
                      </a:xfrm>
                      <a:prstGeom prst="rect">
                        <a:avLst/>
                      </a:prstGeom>
                      <a:noFill/>
                      <a:ln>
                        <a:noFill/>
                      </a:ln>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907019580"/>
              </p:ext>
            </p:extLst>
          </p:nvPr>
        </p:nvGraphicFramePr>
        <p:xfrm>
          <a:off x="1259632" y="3429000"/>
          <a:ext cx="6540500" cy="658812"/>
        </p:xfrm>
        <a:graphic>
          <a:graphicData uri="http://schemas.openxmlformats.org/presentationml/2006/ole">
            <mc:AlternateContent xmlns:mc="http://schemas.openxmlformats.org/markup-compatibility/2006">
              <mc:Choice xmlns:v="urn:schemas-microsoft-com:vml" Requires="v">
                <p:oleObj spid="_x0000_s39001" name="Формула" r:id="rId5" imgW="2108160" imgH="215640" progId="Equation.3">
                  <p:embed/>
                </p:oleObj>
              </mc:Choice>
              <mc:Fallback>
                <p:oleObj name="Формула" r:id="rId5" imgW="2108160" imgH="215640" progId="Equation.3">
                  <p:embed/>
                  <p:pic>
                    <p:nvPicPr>
                      <p:cNvPr id="0" name="Объект 3"/>
                      <p:cNvPicPr>
                        <a:picLocks noChangeAspect="1" noChangeArrowheads="1"/>
                      </p:cNvPicPr>
                      <p:nvPr/>
                    </p:nvPicPr>
                    <p:blipFill>
                      <a:blip r:embed="rId6"/>
                      <a:srcRect/>
                      <a:stretch>
                        <a:fillRect/>
                      </a:stretch>
                    </p:blipFill>
                    <p:spPr bwMode="auto">
                      <a:xfrm>
                        <a:off x="1259632" y="3429000"/>
                        <a:ext cx="6540500" cy="65881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212940642"/>
              </p:ext>
            </p:extLst>
          </p:nvPr>
        </p:nvGraphicFramePr>
        <p:xfrm>
          <a:off x="899592" y="4523333"/>
          <a:ext cx="7151687" cy="777875"/>
        </p:xfrm>
        <a:graphic>
          <a:graphicData uri="http://schemas.openxmlformats.org/presentationml/2006/ole">
            <mc:AlternateContent xmlns:mc="http://schemas.openxmlformats.org/markup-compatibility/2006">
              <mc:Choice xmlns:v="urn:schemas-microsoft-com:vml" Requires="v">
                <p:oleObj spid="_x0000_s39002" name="Формула" r:id="rId7" imgW="2323800" imgH="228600" progId="Equation.3">
                  <p:embed/>
                </p:oleObj>
              </mc:Choice>
              <mc:Fallback>
                <p:oleObj name="Формула" r:id="rId7" imgW="2323800" imgH="228600" progId="Equation.3">
                  <p:embed/>
                  <p:pic>
                    <p:nvPicPr>
                      <p:cNvPr id="0" name="Объект 4"/>
                      <p:cNvPicPr>
                        <a:picLocks noChangeAspect="1" noChangeArrowheads="1"/>
                      </p:cNvPicPr>
                      <p:nvPr/>
                    </p:nvPicPr>
                    <p:blipFill>
                      <a:blip r:embed="rId8"/>
                      <a:srcRect/>
                      <a:stretch>
                        <a:fillRect/>
                      </a:stretch>
                    </p:blipFill>
                    <p:spPr bwMode="auto">
                      <a:xfrm>
                        <a:off x="899592" y="4523333"/>
                        <a:ext cx="7151687" cy="777875"/>
                      </a:xfrm>
                      <a:prstGeom prst="rect">
                        <a:avLst/>
                      </a:prstGeom>
                      <a:noFill/>
                      <a:ln>
                        <a:noFill/>
                      </a:ln>
                    </p:spPr>
                  </p:pic>
                </p:oleObj>
              </mc:Fallback>
            </mc:AlternateContent>
          </a:graphicData>
        </a:graphic>
      </p:graphicFrame>
      <p:sp>
        <p:nvSpPr>
          <p:cNvPr id="7" name="Скругленный прямоугольник 6"/>
          <p:cNvSpPr/>
          <p:nvPr/>
        </p:nvSpPr>
        <p:spPr>
          <a:xfrm>
            <a:off x="7020272" y="4581128"/>
            <a:ext cx="1296144" cy="720080"/>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3677314406"/>
              </p:ext>
            </p:extLst>
          </p:nvPr>
        </p:nvGraphicFramePr>
        <p:xfrm>
          <a:off x="2195736" y="2276872"/>
          <a:ext cx="4254500" cy="774700"/>
        </p:xfrm>
        <a:graphic>
          <a:graphicData uri="http://schemas.openxmlformats.org/presentationml/2006/ole">
            <mc:AlternateContent xmlns:mc="http://schemas.openxmlformats.org/markup-compatibility/2006">
              <mc:Choice xmlns:v="urn:schemas-microsoft-com:vml" Requires="v">
                <p:oleObj spid="_x0000_s39003" name="Формула" r:id="rId9" imgW="1371600" imgH="253800" progId="Equation.3">
                  <p:embed/>
                </p:oleObj>
              </mc:Choice>
              <mc:Fallback>
                <p:oleObj name="Формула" r:id="rId9" imgW="1371600" imgH="253800" progId="Equation.3">
                  <p:embed/>
                  <p:pic>
                    <p:nvPicPr>
                      <p:cNvPr id="0" name="Объект 4"/>
                      <p:cNvPicPr>
                        <a:picLocks noChangeAspect="1" noChangeArrowheads="1"/>
                      </p:cNvPicPr>
                      <p:nvPr/>
                    </p:nvPicPr>
                    <p:blipFill>
                      <a:blip r:embed="rId10"/>
                      <a:srcRect/>
                      <a:stretch>
                        <a:fillRect/>
                      </a:stretch>
                    </p:blipFill>
                    <p:spPr bwMode="auto">
                      <a:xfrm>
                        <a:off x="2195736" y="2276872"/>
                        <a:ext cx="4254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643902861"/>
              </p:ext>
            </p:extLst>
          </p:nvPr>
        </p:nvGraphicFramePr>
        <p:xfrm>
          <a:off x="2214563" y="1303338"/>
          <a:ext cx="4413250" cy="652462"/>
        </p:xfrm>
        <a:graphic>
          <a:graphicData uri="http://schemas.openxmlformats.org/presentationml/2006/ole">
            <mc:AlternateContent xmlns:mc="http://schemas.openxmlformats.org/markup-compatibility/2006">
              <mc:Choice xmlns:v="urn:schemas-microsoft-com:vml" Requires="v">
                <p:oleObj spid="_x0000_s39004" name="Формула" r:id="rId11" imgW="1434960" imgH="215640" progId="Equation.3">
                  <p:embed/>
                </p:oleObj>
              </mc:Choice>
              <mc:Fallback>
                <p:oleObj name="Формула" r:id="rId11" imgW="1434960" imgH="215640" progId="Equation.3">
                  <p:embed/>
                  <p:pic>
                    <p:nvPicPr>
                      <p:cNvPr id="0" name="Объект 3"/>
                      <p:cNvPicPr>
                        <a:picLocks noChangeAspect="1" noChangeArrowheads="1"/>
                      </p:cNvPicPr>
                      <p:nvPr/>
                    </p:nvPicPr>
                    <p:blipFill>
                      <a:blip r:embed="rId12"/>
                      <a:srcRect/>
                      <a:stretch>
                        <a:fillRect/>
                      </a:stretch>
                    </p:blipFill>
                    <p:spPr bwMode="auto">
                      <a:xfrm>
                        <a:off x="2214563" y="1303338"/>
                        <a:ext cx="441325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06891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500"/>
                            </p:stCondLst>
                            <p:childTnLst>
                              <p:par>
                                <p:cTn id="19" presetID="21"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475656" y="1340768"/>
            <a:ext cx="6192688" cy="1440160"/>
          </a:xfrm>
          <a:prstGeom prst="roundRect">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2700000" scaled="1"/>
            <a:tileRect/>
          </a:gradFill>
          <a:ln w="1270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12700">
                <a:solidFill>
                  <a:schemeClr val="tx1"/>
                </a:solidFill>
              </a:ln>
            </a:endParaRPr>
          </a:p>
        </p:txBody>
      </p:sp>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404664"/>
            <a:ext cx="8640960" cy="6120680"/>
          </a:xfrm>
        </p:spPr>
        <p:txBody>
          <a:bodyPr/>
          <a:lstStyle/>
          <a:p>
            <a:pPr marL="0" indent="0" algn="ctr">
              <a:buNone/>
            </a:pPr>
            <a:endParaRPr lang="ru-RU" dirty="0" smtClean="0"/>
          </a:p>
          <a:p>
            <a:pPr marL="0" indent="0" algn="ctr">
              <a:buNone/>
            </a:pPr>
            <a:endParaRPr lang="ru-RU" dirty="0"/>
          </a:p>
          <a:p>
            <a:pPr marL="0" indent="0" algn="ctr">
              <a:buNone/>
            </a:pPr>
            <a:r>
              <a:rPr lang="ru-RU"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СПАСИБО ЗА ВНИМАНИЕ!</a:t>
            </a:r>
          </a:p>
          <a:p>
            <a:pPr marL="0" indent="0" algn="ctr">
              <a:buNone/>
            </a:pPr>
            <a:endParaRPr lang="ru-RU" b="1" dirty="0">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endParaRPr lang="ru-RU" b="1" dirty="0"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0820515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 кармане у Димы было четыре конфеты — «Коровка», «Взлётная», «Маска» и «Василёк», а также ключи от квартиры. Вынимая ключи, Дима случайно выронил из кармана одну конфету. Найдите вероятность того, что потерялась конфета «Взлётная</a:t>
            </a:r>
            <a:r>
              <a:rPr lang="ru-RU" sz="2400" dirty="0" smtClean="0">
                <a:latin typeface="Times New Roman" pitchFamily="18" charset="0"/>
                <a:cs typeface="Times New Roman" pitchFamily="18" charset="0"/>
              </a:rPr>
              <a:t>».</a:t>
            </a:r>
          </a:p>
          <a:p>
            <a:pPr marL="0" indent="0">
              <a:buNone/>
            </a:pPr>
            <a:endParaRPr lang="ru-RU" sz="2400" dirty="0">
              <a:latin typeface="Times New Roman" pitchFamily="18" charset="0"/>
              <a:cs typeface="Times New Roman" pitchFamily="18" charset="0"/>
            </a:endParaRPr>
          </a:p>
          <a:p>
            <a:pPr marL="0" indent="0">
              <a:buNone/>
            </a:pPr>
            <a:r>
              <a:rPr lang="ru-RU" sz="2400" b="1" i="1" dirty="0">
                <a:solidFill>
                  <a:srgbClr val="660066"/>
                </a:solidFill>
                <a:latin typeface="Times New Roman" pitchFamily="18" charset="0"/>
                <a:cs typeface="Times New Roman" pitchFamily="18" charset="0"/>
              </a:rPr>
              <a:t>Решение</a:t>
            </a:r>
          </a:p>
          <a:p>
            <a:pPr marL="0" indent="0">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695607619"/>
              </p:ext>
            </p:extLst>
          </p:nvPr>
        </p:nvGraphicFramePr>
        <p:xfrm>
          <a:off x="2852738" y="3413125"/>
          <a:ext cx="3294062" cy="1035050"/>
        </p:xfrm>
        <a:graphic>
          <a:graphicData uri="http://schemas.openxmlformats.org/presentationml/2006/ole">
            <mc:AlternateContent xmlns:mc="http://schemas.openxmlformats.org/markup-compatibility/2006">
              <mc:Choice xmlns:v="urn:schemas-microsoft-com:vml" Requires="v">
                <p:oleObj spid="_x0000_s45071" name="Формула" r:id="rId3" imgW="1117440" imgH="355320" progId="Equation.3">
                  <p:embed/>
                </p:oleObj>
              </mc:Choice>
              <mc:Fallback>
                <p:oleObj name="Формула" r:id="rId3" imgW="1117440" imgH="355320" progId="Equation.3">
                  <p:embed/>
                  <p:pic>
                    <p:nvPicPr>
                      <p:cNvPr id="0" name="Объект 4"/>
                      <p:cNvPicPr>
                        <a:picLocks noChangeAspect="1" noChangeArrowheads="1"/>
                      </p:cNvPicPr>
                      <p:nvPr/>
                    </p:nvPicPr>
                    <p:blipFill>
                      <a:blip r:embed="rId4"/>
                      <a:srcRect/>
                      <a:stretch>
                        <a:fillRect/>
                      </a:stretch>
                    </p:blipFill>
                    <p:spPr bwMode="auto">
                      <a:xfrm>
                        <a:off x="2852738" y="3413125"/>
                        <a:ext cx="3294062" cy="1035050"/>
                      </a:xfrm>
                      <a:prstGeom prst="rect">
                        <a:avLst/>
                      </a:prstGeom>
                      <a:noFill/>
                      <a:ln>
                        <a:noFill/>
                      </a:ln>
                    </p:spPr>
                  </p:pic>
                </p:oleObj>
              </mc:Fallback>
            </mc:AlternateContent>
          </a:graphicData>
        </a:graphic>
      </p:graphicFrame>
      <p:sp>
        <p:nvSpPr>
          <p:cNvPr id="5" name="Скругленный прямоугольник 4"/>
          <p:cNvSpPr/>
          <p:nvPr/>
        </p:nvSpPr>
        <p:spPr>
          <a:xfrm>
            <a:off x="5306763" y="3573016"/>
            <a:ext cx="864096" cy="648072"/>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2128250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С 5 по 24 июня включительно в доме должны произвести проверку газовых счетчиков. Найдите вероятность того, что эта проверка осуществится в течение первой недели, т.е. в период с 5 по 11 июня</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r>
              <a:rPr lang="ru-RU" sz="2400" b="1" i="1" dirty="0" smtClean="0">
                <a:latin typeface="Times New Roman" pitchFamily="18" charset="0"/>
                <a:cs typeface="Times New Roman" pitchFamily="18" charset="0"/>
              </a:rPr>
              <a:t>п </a:t>
            </a:r>
            <a:r>
              <a:rPr lang="ru-RU" sz="2400" dirty="0" smtClean="0">
                <a:latin typeface="Times New Roman" pitchFamily="18" charset="0"/>
                <a:cs typeface="Times New Roman" pitchFamily="18" charset="0"/>
              </a:rPr>
              <a:t>= 20 ( 5 – 24 июня ), </a:t>
            </a:r>
            <a:r>
              <a:rPr lang="ru-RU" sz="2400" b="1" i="1" dirty="0" smtClean="0">
                <a:latin typeface="Times New Roman" pitchFamily="18" charset="0"/>
                <a:cs typeface="Times New Roman" pitchFamily="18" charset="0"/>
              </a:rPr>
              <a:t>т </a:t>
            </a:r>
            <a:r>
              <a:rPr lang="ru-RU" sz="2400" dirty="0" smtClean="0">
                <a:latin typeface="Times New Roman" pitchFamily="18" charset="0"/>
                <a:cs typeface="Times New Roman" pitchFamily="18" charset="0"/>
              </a:rPr>
              <a:t>= 7 ( 5 – 11 июня )</a:t>
            </a: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283393307"/>
              </p:ext>
            </p:extLst>
          </p:nvPr>
        </p:nvGraphicFramePr>
        <p:xfrm>
          <a:off x="2771800" y="3703563"/>
          <a:ext cx="3443288" cy="1035050"/>
        </p:xfrm>
        <a:graphic>
          <a:graphicData uri="http://schemas.openxmlformats.org/presentationml/2006/ole">
            <mc:AlternateContent xmlns:mc="http://schemas.openxmlformats.org/markup-compatibility/2006">
              <mc:Choice xmlns:v="urn:schemas-microsoft-com:vml" Requires="v">
                <p:oleObj spid="_x0000_s46096" name="Формула" r:id="rId3" imgW="1168200" imgH="355320" progId="Equation.3">
                  <p:embed/>
                </p:oleObj>
              </mc:Choice>
              <mc:Fallback>
                <p:oleObj name="Формула" r:id="rId3" imgW="1168200" imgH="355320" progId="Equation.3">
                  <p:embed/>
                  <p:pic>
                    <p:nvPicPr>
                      <p:cNvPr id="0" name="Объект 3"/>
                      <p:cNvPicPr>
                        <a:picLocks noChangeAspect="1" noChangeArrowheads="1"/>
                      </p:cNvPicPr>
                      <p:nvPr/>
                    </p:nvPicPr>
                    <p:blipFill>
                      <a:blip r:embed="rId4"/>
                      <a:srcRect/>
                      <a:stretch>
                        <a:fillRect/>
                      </a:stretch>
                    </p:blipFill>
                    <p:spPr bwMode="auto">
                      <a:xfrm>
                        <a:off x="2771800" y="3703563"/>
                        <a:ext cx="344328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Скругленный прямоугольник 4"/>
          <p:cNvSpPr/>
          <p:nvPr/>
        </p:nvSpPr>
        <p:spPr>
          <a:xfrm>
            <a:off x="5292080" y="3890844"/>
            <a:ext cx="1080120" cy="648072"/>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829503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На олимпиаде в вузе участников рассаживают по трём аудиториям. В первых двух по 120 человек, оставшихся проводят в запасную аудиторию в другом корпусе. При подсчёте выяснилось, что всего было 250 участников. Найдите вероятность того, что случайно выбранный участник писал олимпиаду в запасной аудитории</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endParaRPr lang="ru-RU" sz="2400" b="1" i="1" dirty="0">
              <a:solidFill>
                <a:srgbClr val="660066"/>
              </a:solidFill>
              <a:latin typeface="Times New Roman" pitchFamily="18" charset="0"/>
              <a:cs typeface="Times New Roman" pitchFamily="18" charset="0"/>
            </a:endParaRPr>
          </a:p>
          <a:p>
            <a:pPr marL="0" indent="0" algn="just">
              <a:buNone/>
            </a:pPr>
            <a:r>
              <a:rPr lang="ru-RU" sz="2400" b="1" i="1" dirty="0" smtClean="0">
                <a:latin typeface="Times New Roman" pitchFamily="18" charset="0"/>
                <a:cs typeface="Times New Roman" pitchFamily="18" charset="0"/>
              </a:rPr>
              <a:t>п</a:t>
            </a:r>
            <a:r>
              <a:rPr lang="ru-RU" sz="2400" dirty="0" smtClean="0">
                <a:latin typeface="Times New Roman" pitchFamily="18" charset="0"/>
                <a:cs typeface="Times New Roman" pitchFamily="18" charset="0"/>
              </a:rPr>
              <a:t> = 250, </a:t>
            </a:r>
            <a:r>
              <a:rPr lang="ru-RU" sz="2400" b="1" i="1" dirty="0" smtClean="0">
                <a:latin typeface="Times New Roman" pitchFamily="18" charset="0"/>
                <a:cs typeface="Times New Roman" pitchFamily="18" charset="0"/>
              </a:rPr>
              <a:t>т</a:t>
            </a:r>
            <a:r>
              <a:rPr lang="ru-RU" sz="2400" dirty="0" smtClean="0">
                <a:latin typeface="Times New Roman" pitchFamily="18" charset="0"/>
                <a:cs typeface="Times New Roman" pitchFamily="18" charset="0"/>
              </a:rPr>
              <a:t> = 250 – 2∙120 = 10</a:t>
            </a:r>
            <a:endParaRPr lang="ru-RU" sz="2400" b="1" i="1" dirty="0">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1957646894"/>
              </p:ext>
            </p:extLst>
          </p:nvPr>
        </p:nvGraphicFramePr>
        <p:xfrm>
          <a:off x="2660650" y="4365625"/>
          <a:ext cx="3667125" cy="1035050"/>
        </p:xfrm>
        <a:graphic>
          <a:graphicData uri="http://schemas.openxmlformats.org/presentationml/2006/ole">
            <mc:AlternateContent xmlns:mc="http://schemas.openxmlformats.org/markup-compatibility/2006">
              <mc:Choice xmlns:v="urn:schemas-microsoft-com:vml" Requires="v">
                <p:oleObj spid="_x0000_s47119" name="Формула" r:id="rId3" imgW="1244520" imgH="355320" progId="Equation.3">
                  <p:embed/>
                </p:oleObj>
              </mc:Choice>
              <mc:Fallback>
                <p:oleObj name="Формула" r:id="rId3" imgW="1244520" imgH="355320" progId="Equation.3">
                  <p:embed/>
                  <p:pic>
                    <p:nvPicPr>
                      <p:cNvPr id="0" name="Объект 3"/>
                      <p:cNvPicPr>
                        <a:picLocks noChangeAspect="1" noChangeArrowheads="1"/>
                      </p:cNvPicPr>
                      <p:nvPr/>
                    </p:nvPicPr>
                    <p:blipFill>
                      <a:blip r:embed="rId4"/>
                      <a:srcRect/>
                      <a:stretch>
                        <a:fillRect/>
                      </a:stretch>
                    </p:blipFill>
                    <p:spPr bwMode="auto">
                      <a:xfrm>
                        <a:off x="2660650" y="4365625"/>
                        <a:ext cx="36671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Скругленный прямоугольник 4"/>
          <p:cNvSpPr/>
          <p:nvPr/>
        </p:nvSpPr>
        <p:spPr>
          <a:xfrm>
            <a:off x="5436096" y="4538916"/>
            <a:ext cx="1080120" cy="648072"/>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222726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a:solidFill>
                  <a:srgbClr val="660066"/>
                </a:solidFill>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Вероятность </a:t>
            </a:r>
            <a:r>
              <a:rPr lang="ru-RU" sz="2400" dirty="0">
                <a:latin typeface="Times New Roman" pitchFamily="18" charset="0"/>
                <a:cs typeface="Times New Roman" pitchFamily="18" charset="0"/>
              </a:rPr>
              <a:t>того, что в случайный момент времени температура тела здорового человека окажется ниже чем </a:t>
            </a:r>
            <a:r>
              <a:rPr lang="ru-RU" sz="2400" dirty="0" smtClean="0">
                <a:latin typeface="Times New Roman" pitchFamily="18" charset="0"/>
                <a:cs typeface="Times New Roman" pitchFamily="18" charset="0"/>
              </a:rPr>
              <a:t>36,8</a:t>
            </a:r>
            <a:r>
              <a:rPr lang="en-US" sz="2400" dirty="0" smtClean="0">
                <a:latin typeface="Times New Roman" pitchFamily="18" charset="0"/>
                <a:cs typeface="Times New Roman" pitchFamily="18" charset="0"/>
              </a:rPr>
              <a:t>º</a:t>
            </a:r>
            <a:r>
              <a:rPr lang="ru-RU" sz="2400" dirty="0" smtClean="0">
                <a:latin typeface="Times New Roman" pitchFamily="18" charset="0"/>
                <a:cs typeface="Times New Roman" pitchFamily="18" charset="0"/>
              </a:rPr>
              <a:t>С</a:t>
            </a:r>
            <a:r>
              <a:rPr lang="ru-RU" sz="2400" dirty="0">
                <a:latin typeface="Times New Roman" pitchFamily="18" charset="0"/>
                <a:cs typeface="Times New Roman" pitchFamily="18" charset="0"/>
              </a:rPr>
              <a:t>, равна 0,83. Найдите вероятность того, что в случайный момент времени у здорового человека температура окажется </a:t>
            </a:r>
            <a:r>
              <a:rPr lang="ru-RU" sz="2400" dirty="0" smtClean="0">
                <a:latin typeface="Times New Roman" pitchFamily="18" charset="0"/>
                <a:cs typeface="Times New Roman" pitchFamily="18" charset="0"/>
              </a:rPr>
              <a:t>36,8</a:t>
            </a:r>
            <a:r>
              <a:rPr lang="en-US" sz="2400" dirty="0" smtClean="0">
                <a:latin typeface="Times New Roman" pitchFamily="18" charset="0"/>
                <a:cs typeface="Times New Roman" pitchFamily="18" charset="0"/>
              </a:rPr>
              <a:t>º</a:t>
            </a:r>
            <a:r>
              <a:rPr lang="ru-RU" sz="2400" dirty="0" smtClean="0">
                <a:latin typeface="Times New Roman" pitchFamily="18" charset="0"/>
                <a:cs typeface="Times New Roman" pitchFamily="18" charset="0"/>
              </a:rPr>
              <a:t>С </a:t>
            </a:r>
            <a:r>
              <a:rPr lang="ru-RU" sz="2400" dirty="0">
                <a:latin typeface="Times New Roman" pitchFamily="18" charset="0"/>
                <a:cs typeface="Times New Roman" pitchFamily="18" charset="0"/>
              </a:rPr>
              <a:t>или выше</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a:solidFill>
                  <a:srgbClr val="660066"/>
                </a:solidFill>
                <a:latin typeface="Times New Roman" pitchFamily="18" charset="0"/>
                <a:cs typeface="Times New Roman" pitchFamily="18" charset="0"/>
              </a:rPr>
              <a:t>Решение</a:t>
            </a: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1929414574"/>
              </p:ext>
            </p:extLst>
          </p:nvPr>
        </p:nvGraphicFramePr>
        <p:xfrm>
          <a:off x="2195736" y="3284984"/>
          <a:ext cx="3967163" cy="554037"/>
        </p:xfrm>
        <a:graphic>
          <a:graphicData uri="http://schemas.openxmlformats.org/presentationml/2006/ole">
            <mc:AlternateContent xmlns:mc="http://schemas.openxmlformats.org/markup-compatibility/2006">
              <mc:Choice xmlns:v="urn:schemas-microsoft-com:vml" Requires="v">
                <p:oleObj spid="_x0000_s48153" name="Формула" r:id="rId3" imgW="1346040" imgH="190440" progId="Equation.3">
                  <p:embed/>
                </p:oleObj>
              </mc:Choice>
              <mc:Fallback>
                <p:oleObj name="Формула" r:id="rId3" imgW="1346040" imgH="190440" progId="Equation.3">
                  <p:embed/>
                  <p:pic>
                    <p:nvPicPr>
                      <p:cNvPr id="0" name="Объект 3"/>
                      <p:cNvPicPr>
                        <a:picLocks noChangeAspect="1" noChangeArrowheads="1"/>
                      </p:cNvPicPr>
                      <p:nvPr/>
                    </p:nvPicPr>
                    <p:blipFill>
                      <a:blip r:embed="rId4"/>
                      <a:srcRect/>
                      <a:stretch>
                        <a:fillRect/>
                      </a:stretch>
                    </p:blipFill>
                    <p:spPr bwMode="auto">
                      <a:xfrm>
                        <a:off x="2195736" y="3284984"/>
                        <a:ext cx="39671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473292871"/>
              </p:ext>
            </p:extLst>
          </p:nvPr>
        </p:nvGraphicFramePr>
        <p:xfrm>
          <a:off x="971600" y="4149080"/>
          <a:ext cx="6924675" cy="627062"/>
        </p:xfrm>
        <a:graphic>
          <a:graphicData uri="http://schemas.openxmlformats.org/presentationml/2006/ole">
            <mc:AlternateContent xmlns:mc="http://schemas.openxmlformats.org/markup-compatibility/2006">
              <mc:Choice xmlns:v="urn:schemas-microsoft-com:vml" Requires="v">
                <p:oleObj spid="_x0000_s48154" name="Формула" r:id="rId5" imgW="2349360" imgH="215640" progId="Equation.3">
                  <p:embed/>
                </p:oleObj>
              </mc:Choice>
              <mc:Fallback>
                <p:oleObj name="Формула" r:id="rId5" imgW="2349360" imgH="215640" progId="Equation.3">
                  <p:embed/>
                  <p:pic>
                    <p:nvPicPr>
                      <p:cNvPr id="0" name="Объект 3"/>
                      <p:cNvPicPr>
                        <a:picLocks noChangeAspect="1" noChangeArrowheads="1"/>
                      </p:cNvPicPr>
                      <p:nvPr/>
                    </p:nvPicPr>
                    <p:blipFill>
                      <a:blip r:embed="rId6"/>
                      <a:srcRect/>
                      <a:stretch>
                        <a:fillRect/>
                      </a:stretch>
                    </p:blipFill>
                    <p:spPr bwMode="auto">
                      <a:xfrm>
                        <a:off x="971600" y="4149080"/>
                        <a:ext cx="692467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Скругленный прямоугольник 5"/>
          <p:cNvSpPr/>
          <p:nvPr/>
        </p:nvSpPr>
        <p:spPr>
          <a:xfrm>
            <a:off x="7020272" y="4149080"/>
            <a:ext cx="1080120" cy="648072"/>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222726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 11 « В» классе учится 21 человек. На уроке ОБЖ всех учащихся случайным образом выстраивают в три шеренги по 7 человек в каждой. Какова вероятность того, что близнецы Саша и Паша окажутся в одной шеренге</a:t>
            </a:r>
            <a:r>
              <a:rPr lang="ru-RU" sz="2400" dirty="0" smtClean="0">
                <a:latin typeface="Times New Roman" pitchFamily="18" charset="0"/>
                <a:cs typeface="Times New Roman" pitchFamily="18" charset="0"/>
              </a:rPr>
              <a:t>?</a:t>
            </a:r>
          </a:p>
          <a:p>
            <a:pPr marL="0" indent="0" algn="just">
              <a:buNone/>
            </a:pPr>
            <a:endParaRPr lang="ru-RU" sz="2400" dirty="0" smtClean="0">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p>
          <a:p>
            <a:pPr marL="0" indent="0" algn="just">
              <a:buNone/>
            </a:pPr>
            <a:endParaRPr lang="ru-RU" sz="2400" dirty="0" smtClean="0">
              <a:latin typeface="Times New Roman" pitchFamily="18" charset="0"/>
              <a:cs typeface="Times New Roman" pitchFamily="18" charset="0"/>
            </a:endParaRPr>
          </a:p>
          <a:p>
            <a:pPr marL="0" indent="0" algn="just">
              <a:buNone/>
            </a:pP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Пусть Саша уже находится в одной из  шеренг.</a:t>
            </a:r>
          </a:p>
          <a:p>
            <a:pPr marL="0" indent="0" algn="just">
              <a:buNone/>
            </a:pPr>
            <a:r>
              <a:rPr lang="ru-RU" sz="2400" dirty="0" smtClean="0">
                <a:latin typeface="Times New Roman" pitchFamily="18" charset="0"/>
                <a:cs typeface="Times New Roman" pitchFamily="18" charset="0"/>
              </a:rPr>
              <a:t>Тогда 	</a:t>
            </a:r>
            <a:r>
              <a:rPr lang="ru-RU" sz="2400" i="1" dirty="0" smtClean="0">
                <a:latin typeface="Times New Roman" pitchFamily="18" charset="0"/>
                <a:cs typeface="Times New Roman" pitchFamily="18" charset="0"/>
              </a:rPr>
              <a:t>п</a:t>
            </a:r>
            <a:r>
              <a:rPr lang="ru-RU" sz="2400" dirty="0" smtClean="0">
                <a:latin typeface="Times New Roman" pitchFamily="18" charset="0"/>
                <a:cs typeface="Times New Roman" pitchFamily="18" charset="0"/>
              </a:rPr>
              <a:t>=20, </a:t>
            </a:r>
            <a:r>
              <a:rPr lang="ru-RU" sz="2400" i="1" dirty="0" smtClean="0">
                <a:latin typeface="Times New Roman" pitchFamily="18" charset="0"/>
                <a:cs typeface="Times New Roman" pitchFamily="18" charset="0"/>
              </a:rPr>
              <a:t>т</a:t>
            </a:r>
            <a:r>
              <a:rPr lang="ru-RU" sz="2400" dirty="0" smtClean="0">
                <a:latin typeface="Times New Roman" pitchFamily="18" charset="0"/>
                <a:cs typeface="Times New Roman" pitchFamily="18" charset="0"/>
              </a:rPr>
              <a:t>=6</a:t>
            </a:r>
          </a:p>
          <a:p>
            <a:pPr marL="0" indent="0" algn="just">
              <a:buNone/>
            </a:pPr>
            <a:endParaRPr lang="ru-RU" sz="2400" dirty="0">
              <a:latin typeface="Times New Roman" pitchFamily="18" charset="0"/>
              <a:cs typeface="Times New Roman" pitchFamily="18"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1505739420"/>
              </p:ext>
            </p:extLst>
          </p:nvPr>
        </p:nvGraphicFramePr>
        <p:xfrm>
          <a:off x="3995936" y="2708920"/>
          <a:ext cx="1296144" cy="793737"/>
        </p:xfrm>
        <a:graphic>
          <a:graphicData uri="http://schemas.openxmlformats.org/presentationml/2006/ole">
            <mc:AlternateContent xmlns:mc="http://schemas.openxmlformats.org/markup-compatibility/2006">
              <mc:Choice xmlns:v="urn:schemas-microsoft-com:vml" Requires="v">
                <p:oleObj spid="_x0000_s42026" name="Формула" r:id="rId3" imgW="634725" imgH="393529" progId="Equation.3">
                  <p:embed/>
                </p:oleObj>
              </mc:Choice>
              <mc:Fallback>
                <p:oleObj name="Формула" r:id="rId3" imgW="634725" imgH="393529"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2708920"/>
                        <a:ext cx="1296144" cy="793737"/>
                      </a:xfrm>
                      <a:prstGeom prst="rect">
                        <a:avLst/>
                      </a:prstGeom>
                      <a:noFill/>
                      <a:ln>
                        <a:noFill/>
                      </a:ln>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2430041060"/>
              </p:ext>
            </p:extLst>
          </p:nvPr>
        </p:nvGraphicFramePr>
        <p:xfrm>
          <a:off x="3635896" y="4653136"/>
          <a:ext cx="2272800" cy="936104"/>
        </p:xfrm>
        <a:graphic>
          <a:graphicData uri="http://schemas.openxmlformats.org/presentationml/2006/ole">
            <mc:AlternateContent xmlns:mc="http://schemas.openxmlformats.org/markup-compatibility/2006">
              <mc:Choice xmlns:v="urn:schemas-microsoft-com:vml" Requires="v">
                <p:oleObj spid="_x0000_s42027" name="Формула" r:id="rId5" imgW="850680" imgH="355320" progId="Equation.3">
                  <p:embed/>
                </p:oleObj>
              </mc:Choice>
              <mc:Fallback>
                <p:oleObj name="Формула" r:id="rId5" imgW="850680" imgH="355320" progId="Equation.3">
                  <p:embed/>
                  <p:pic>
                    <p:nvPicPr>
                      <p:cNvPr id="0" name="Объект 3"/>
                      <p:cNvPicPr>
                        <a:picLocks noChangeAspect="1" noChangeArrowheads="1"/>
                      </p:cNvPicPr>
                      <p:nvPr/>
                    </p:nvPicPr>
                    <p:blipFill>
                      <a:blip r:embed="rId6"/>
                      <a:srcRect/>
                      <a:stretch>
                        <a:fillRect/>
                      </a:stretch>
                    </p:blipFill>
                    <p:spPr bwMode="auto">
                      <a:xfrm>
                        <a:off x="3635896" y="4653136"/>
                        <a:ext cx="2272800" cy="936104"/>
                      </a:xfrm>
                      <a:prstGeom prst="rect">
                        <a:avLst/>
                      </a:prstGeom>
                      <a:noFill/>
                      <a:ln>
                        <a:noFill/>
                      </a:ln>
                    </p:spPr>
                  </p:pic>
                </p:oleObj>
              </mc:Fallback>
            </mc:AlternateContent>
          </a:graphicData>
        </a:graphic>
      </p:graphicFrame>
      <p:sp>
        <p:nvSpPr>
          <p:cNvPr id="6" name="Скругленный прямоугольник 5"/>
          <p:cNvSpPr/>
          <p:nvPr/>
        </p:nvSpPr>
        <p:spPr>
          <a:xfrm>
            <a:off x="5292080" y="4797152"/>
            <a:ext cx="864096" cy="648072"/>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510303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p:stCondLst>
                              <p:cond delay="500"/>
                            </p:stCondLst>
                            <p:childTnLst>
                              <p:par>
                                <p:cTn id="24" presetID="21" presetClass="entr" presetSubtype="1"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heel(1)">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 </a:t>
            </a:r>
            <a:r>
              <a:rPr lang="ru-RU" sz="2400" dirty="0">
                <a:latin typeface="Times New Roman" pitchFamily="18" charset="0"/>
                <a:cs typeface="Times New Roman" pitchFamily="18" charset="0"/>
              </a:rPr>
              <a:t>Какова вероятность того, что при бросании двух игральных кубиков выпадут числа, сумма которых делится на 5? Ответ округлите до сотых</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lgn="just">
              <a:buNone/>
            </a:pPr>
            <a:r>
              <a:rPr lang="ru-RU" sz="2400" b="1" i="1" dirty="0">
                <a:solidFill>
                  <a:srgbClr val="660066"/>
                </a:solidFill>
                <a:latin typeface="Times New Roman" pitchFamily="18" charset="0"/>
                <a:cs typeface="Times New Roman" pitchFamily="18" charset="0"/>
              </a:rPr>
              <a:t>Решение</a:t>
            </a:r>
          </a:p>
          <a:p>
            <a:pPr marL="0" indent="0" algn="just">
              <a:buNone/>
            </a:pP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583438543"/>
              </p:ext>
            </p:extLst>
          </p:nvPr>
        </p:nvGraphicFramePr>
        <p:xfrm>
          <a:off x="755576" y="2852936"/>
          <a:ext cx="5334000" cy="259588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tblGrid>
              <a:tr h="370840">
                <a:tc>
                  <a:txBody>
                    <a:bodyPr/>
                    <a:lstStyle/>
                    <a:p>
                      <a:pPr algn="ctr"/>
                      <a:endParaRPr lang="ru-RU" b="1" dirty="0">
                        <a:solidFill>
                          <a:srgbClr val="660066"/>
                        </a:solidFill>
                      </a:endParaRPr>
                    </a:p>
                  </a:txBody>
                  <a:tcPr/>
                </a:tc>
                <a:tc>
                  <a:txBody>
                    <a:bodyPr/>
                    <a:lstStyle/>
                    <a:p>
                      <a:pPr algn="ctr"/>
                      <a:r>
                        <a:rPr lang="ru-RU" b="1" smtClean="0">
                          <a:solidFill>
                            <a:srgbClr val="660066"/>
                          </a:solidFill>
                        </a:rPr>
                        <a:t>1</a:t>
                      </a:r>
                      <a:endParaRPr lang="ru-RU" b="1" dirty="0">
                        <a:solidFill>
                          <a:srgbClr val="660066"/>
                        </a:solidFill>
                      </a:endParaRPr>
                    </a:p>
                  </a:txBody>
                  <a:tcPr/>
                </a:tc>
                <a:tc>
                  <a:txBody>
                    <a:bodyPr/>
                    <a:lstStyle/>
                    <a:p>
                      <a:pPr algn="ctr"/>
                      <a:r>
                        <a:rPr lang="ru-RU" b="1" dirty="0" smtClean="0">
                          <a:solidFill>
                            <a:srgbClr val="660066"/>
                          </a:solidFill>
                        </a:rPr>
                        <a:t>2</a:t>
                      </a:r>
                      <a:endParaRPr lang="ru-RU" b="1" dirty="0">
                        <a:solidFill>
                          <a:srgbClr val="660066"/>
                        </a:solidFill>
                      </a:endParaRPr>
                    </a:p>
                  </a:txBody>
                  <a:tcPr/>
                </a:tc>
                <a:tc>
                  <a:txBody>
                    <a:bodyPr/>
                    <a:lstStyle/>
                    <a:p>
                      <a:pPr algn="ctr"/>
                      <a:r>
                        <a:rPr lang="ru-RU" b="1" dirty="0" smtClean="0">
                          <a:solidFill>
                            <a:srgbClr val="660066"/>
                          </a:solidFill>
                        </a:rPr>
                        <a:t>3</a:t>
                      </a:r>
                      <a:endParaRPr lang="ru-RU" b="1" dirty="0">
                        <a:solidFill>
                          <a:srgbClr val="660066"/>
                        </a:solidFill>
                      </a:endParaRPr>
                    </a:p>
                  </a:txBody>
                  <a:tcPr/>
                </a:tc>
                <a:tc>
                  <a:txBody>
                    <a:bodyPr/>
                    <a:lstStyle/>
                    <a:p>
                      <a:pPr algn="ctr"/>
                      <a:r>
                        <a:rPr lang="ru-RU" b="1" dirty="0" smtClean="0">
                          <a:solidFill>
                            <a:srgbClr val="660066"/>
                          </a:solidFill>
                        </a:rPr>
                        <a:t>4</a:t>
                      </a:r>
                      <a:endParaRPr lang="ru-RU" b="1" dirty="0">
                        <a:solidFill>
                          <a:srgbClr val="660066"/>
                        </a:solidFill>
                      </a:endParaRPr>
                    </a:p>
                  </a:txBody>
                  <a:tcPr/>
                </a:tc>
                <a:tc>
                  <a:txBody>
                    <a:bodyPr/>
                    <a:lstStyle/>
                    <a:p>
                      <a:pPr algn="ctr"/>
                      <a:r>
                        <a:rPr lang="ru-RU" b="1" dirty="0" smtClean="0">
                          <a:solidFill>
                            <a:srgbClr val="660066"/>
                          </a:solidFill>
                        </a:rPr>
                        <a:t>5</a:t>
                      </a:r>
                      <a:endParaRPr lang="ru-RU" b="1" dirty="0">
                        <a:solidFill>
                          <a:srgbClr val="660066"/>
                        </a:solidFill>
                      </a:endParaRPr>
                    </a:p>
                  </a:txBody>
                  <a:tcPr/>
                </a:tc>
                <a:tc>
                  <a:txBody>
                    <a:bodyPr/>
                    <a:lstStyle/>
                    <a:p>
                      <a:pPr algn="ctr"/>
                      <a:r>
                        <a:rPr lang="ru-RU" b="1" dirty="0" smtClean="0">
                          <a:solidFill>
                            <a:srgbClr val="660066"/>
                          </a:solidFill>
                        </a:rPr>
                        <a:t>6</a:t>
                      </a:r>
                      <a:endParaRPr lang="ru-RU" b="1" dirty="0">
                        <a:solidFill>
                          <a:srgbClr val="660066"/>
                        </a:solidFill>
                      </a:endParaRPr>
                    </a:p>
                  </a:txBody>
                  <a:tcPr/>
                </a:tc>
              </a:tr>
              <a:tr h="370840">
                <a:tc>
                  <a:txBody>
                    <a:bodyPr/>
                    <a:lstStyle/>
                    <a:p>
                      <a:pPr algn="ctr"/>
                      <a:r>
                        <a:rPr lang="ru-RU" b="1" dirty="0" smtClean="0">
                          <a:solidFill>
                            <a:srgbClr val="660066"/>
                          </a:solidFill>
                        </a:rPr>
                        <a:t>1</a:t>
                      </a:r>
                      <a:endParaRPr lang="ru-RU" b="1" dirty="0">
                        <a:solidFill>
                          <a:srgbClr val="660066"/>
                        </a:solidFill>
                      </a:endParaRPr>
                    </a:p>
                  </a:txBody>
                  <a:tcPr/>
                </a:tc>
                <a:tc>
                  <a:txBody>
                    <a:bodyPr/>
                    <a:lstStyle/>
                    <a:p>
                      <a:pPr algn="ctr"/>
                      <a:r>
                        <a:rPr lang="ru-RU" dirty="0" smtClean="0"/>
                        <a:t>2</a:t>
                      </a:r>
                      <a:endParaRPr lang="ru-RU" b="0" dirty="0">
                        <a:solidFill>
                          <a:schemeClr val="tx1"/>
                        </a:solidFill>
                      </a:endParaRPr>
                    </a:p>
                  </a:txBody>
                  <a:tcPr/>
                </a:tc>
                <a:tc>
                  <a:txBody>
                    <a:bodyPr/>
                    <a:lstStyle/>
                    <a:p>
                      <a:pPr algn="ctr"/>
                      <a:r>
                        <a:rPr lang="ru-RU" dirty="0" smtClean="0"/>
                        <a:t>3</a:t>
                      </a:r>
                      <a:endParaRPr lang="ru-RU" b="0" dirty="0">
                        <a:solidFill>
                          <a:schemeClr val="tx1"/>
                        </a:solidFill>
                      </a:endParaRPr>
                    </a:p>
                  </a:txBody>
                  <a:tcPr/>
                </a:tc>
                <a:tc>
                  <a:txBody>
                    <a:bodyPr/>
                    <a:lstStyle/>
                    <a:p>
                      <a:pPr algn="ctr"/>
                      <a:r>
                        <a:rPr lang="ru-RU" dirty="0" smtClean="0"/>
                        <a:t>4</a:t>
                      </a:r>
                      <a:endParaRPr lang="ru-RU" b="0" dirty="0">
                        <a:solidFill>
                          <a:schemeClr val="tx1"/>
                        </a:solidFill>
                      </a:endParaRPr>
                    </a:p>
                  </a:txBody>
                  <a:tcPr/>
                </a:tc>
                <a:tc>
                  <a:txBody>
                    <a:bodyPr/>
                    <a:lstStyle/>
                    <a:p>
                      <a:pPr algn="ctr"/>
                      <a:r>
                        <a:rPr lang="ru-RU" dirty="0" smtClean="0"/>
                        <a:t>5</a:t>
                      </a:r>
                      <a:endParaRPr lang="ru-RU" b="0" dirty="0">
                        <a:solidFill>
                          <a:schemeClr val="tx1"/>
                        </a:solidFill>
                      </a:endParaRPr>
                    </a:p>
                  </a:txBody>
                  <a:tcPr>
                    <a:solidFill>
                      <a:srgbClr val="CC99FF"/>
                    </a:solidFill>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noFill/>
                  </a:tcPr>
                </a:tc>
              </a:tr>
              <a:tr h="370840">
                <a:tc>
                  <a:txBody>
                    <a:bodyPr/>
                    <a:lstStyle/>
                    <a:p>
                      <a:pPr algn="ctr"/>
                      <a:r>
                        <a:rPr lang="ru-RU" b="1" dirty="0" smtClean="0">
                          <a:solidFill>
                            <a:srgbClr val="660066"/>
                          </a:solidFill>
                        </a:rPr>
                        <a:t>2</a:t>
                      </a:r>
                      <a:endParaRPr lang="ru-RU" b="1" dirty="0">
                        <a:solidFill>
                          <a:srgbClr val="660066"/>
                        </a:solidFill>
                      </a:endParaRPr>
                    </a:p>
                  </a:txBody>
                  <a:tcPr/>
                </a:tc>
                <a:tc>
                  <a:txBody>
                    <a:bodyPr/>
                    <a:lstStyle/>
                    <a:p>
                      <a:pPr algn="ctr"/>
                      <a:r>
                        <a:rPr lang="ru-RU" dirty="0" smtClean="0"/>
                        <a:t>3</a:t>
                      </a:r>
                      <a:endParaRPr lang="ru-RU" b="0" dirty="0">
                        <a:solidFill>
                          <a:schemeClr val="tx1"/>
                        </a:solidFill>
                      </a:endParaRPr>
                    </a:p>
                  </a:txBody>
                  <a:tcPr/>
                </a:tc>
                <a:tc>
                  <a:txBody>
                    <a:bodyPr/>
                    <a:lstStyle/>
                    <a:p>
                      <a:pPr algn="ctr"/>
                      <a:r>
                        <a:rPr lang="ru-RU" dirty="0" smtClean="0"/>
                        <a:t>4</a:t>
                      </a:r>
                      <a:endParaRPr lang="ru-RU" b="0" dirty="0">
                        <a:solidFill>
                          <a:schemeClr val="tx1"/>
                        </a:solidFill>
                      </a:endParaRPr>
                    </a:p>
                  </a:txBody>
                  <a:tcPr/>
                </a:tc>
                <a:tc>
                  <a:txBody>
                    <a:bodyPr/>
                    <a:lstStyle/>
                    <a:p>
                      <a:pPr algn="ctr"/>
                      <a:r>
                        <a:rPr lang="ru-RU" dirty="0" smtClean="0"/>
                        <a:t>5</a:t>
                      </a:r>
                      <a:endParaRPr lang="ru-RU" b="0" dirty="0">
                        <a:solidFill>
                          <a:schemeClr val="tx1"/>
                        </a:solidFill>
                      </a:endParaRPr>
                    </a:p>
                  </a:txBody>
                  <a:tcPr>
                    <a:solidFill>
                      <a:srgbClr val="CC99FF"/>
                    </a:solidFill>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noFill/>
                  </a:tcPr>
                </a:tc>
                <a:tc>
                  <a:txBody>
                    <a:bodyPr/>
                    <a:lstStyle/>
                    <a:p>
                      <a:pPr algn="ctr"/>
                      <a:r>
                        <a:rPr lang="ru-RU" dirty="0" smtClean="0"/>
                        <a:t>8</a:t>
                      </a:r>
                      <a:endParaRPr lang="ru-RU" b="0" dirty="0">
                        <a:solidFill>
                          <a:schemeClr val="tx1"/>
                        </a:solidFill>
                      </a:endParaRPr>
                    </a:p>
                  </a:txBody>
                  <a:tcPr/>
                </a:tc>
              </a:tr>
              <a:tr h="370840">
                <a:tc>
                  <a:txBody>
                    <a:bodyPr/>
                    <a:lstStyle/>
                    <a:p>
                      <a:pPr algn="ctr"/>
                      <a:r>
                        <a:rPr lang="ru-RU" b="1" dirty="0" smtClean="0">
                          <a:solidFill>
                            <a:srgbClr val="660066"/>
                          </a:solidFill>
                        </a:rPr>
                        <a:t>3</a:t>
                      </a:r>
                      <a:endParaRPr lang="ru-RU" b="1" dirty="0">
                        <a:solidFill>
                          <a:srgbClr val="660066"/>
                        </a:solidFill>
                      </a:endParaRPr>
                    </a:p>
                  </a:txBody>
                  <a:tcPr/>
                </a:tc>
                <a:tc>
                  <a:txBody>
                    <a:bodyPr/>
                    <a:lstStyle/>
                    <a:p>
                      <a:pPr algn="ctr"/>
                      <a:r>
                        <a:rPr lang="ru-RU" dirty="0" smtClean="0"/>
                        <a:t>4</a:t>
                      </a:r>
                      <a:endParaRPr lang="ru-RU" b="0" dirty="0">
                        <a:solidFill>
                          <a:schemeClr val="tx1"/>
                        </a:solidFill>
                      </a:endParaRPr>
                    </a:p>
                  </a:txBody>
                  <a:tcPr/>
                </a:tc>
                <a:tc>
                  <a:txBody>
                    <a:bodyPr/>
                    <a:lstStyle/>
                    <a:p>
                      <a:pPr algn="ctr"/>
                      <a:r>
                        <a:rPr lang="ru-RU" dirty="0" smtClean="0"/>
                        <a:t>5</a:t>
                      </a:r>
                      <a:endParaRPr lang="ru-RU" b="0" dirty="0">
                        <a:solidFill>
                          <a:schemeClr val="tx1"/>
                        </a:solidFill>
                      </a:endParaRPr>
                    </a:p>
                  </a:txBody>
                  <a:tcPr>
                    <a:solidFill>
                      <a:srgbClr val="CC99FF"/>
                    </a:solidFill>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no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r>
              <a:tr h="370840">
                <a:tc>
                  <a:txBody>
                    <a:bodyPr/>
                    <a:lstStyle/>
                    <a:p>
                      <a:pPr algn="ctr"/>
                      <a:r>
                        <a:rPr lang="ru-RU" b="1" dirty="0" smtClean="0">
                          <a:solidFill>
                            <a:srgbClr val="660066"/>
                          </a:solidFill>
                        </a:rPr>
                        <a:t>4</a:t>
                      </a:r>
                      <a:endParaRPr lang="ru-RU" b="1" dirty="0">
                        <a:solidFill>
                          <a:srgbClr val="660066"/>
                        </a:solidFill>
                      </a:endParaRPr>
                    </a:p>
                  </a:txBody>
                  <a:tcPr/>
                </a:tc>
                <a:tc>
                  <a:txBody>
                    <a:bodyPr/>
                    <a:lstStyle/>
                    <a:p>
                      <a:pPr algn="ctr"/>
                      <a:r>
                        <a:rPr lang="ru-RU" dirty="0" smtClean="0"/>
                        <a:t>5</a:t>
                      </a:r>
                      <a:endParaRPr lang="ru-RU" b="0" dirty="0">
                        <a:solidFill>
                          <a:schemeClr val="tx1"/>
                        </a:solidFill>
                      </a:endParaRPr>
                    </a:p>
                  </a:txBody>
                  <a:tcPr>
                    <a:solidFill>
                      <a:srgbClr val="CC99FF"/>
                    </a:solidFill>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no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c>
                  <a:txBody>
                    <a:bodyPr/>
                    <a:lstStyle/>
                    <a:p>
                      <a:pPr algn="ctr"/>
                      <a:r>
                        <a:rPr lang="ru-RU" dirty="0" smtClean="0"/>
                        <a:t>10</a:t>
                      </a:r>
                      <a:endParaRPr lang="ru-RU" b="0" dirty="0">
                        <a:solidFill>
                          <a:schemeClr val="tx1"/>
                        </a:solidFill>
                      </a:endParaRPr>
                    </a:p>
                  </a:txBody>
                  <a:tcPr>
                    <a:solidFill>
                      <a:srgbClr val="CC99FF"/>
                    </a:solidFill>
                  </a:tcPr>
                </a:tc>
              </a:tr>
              <a:tr h="370840">
                <a:tc>
                  <a:txBody>
                    <a:bodyPr/>
                    <a:lstStyle/>
                    <a:p>
                      <a:pPr algn="ctr"/>
                      <a:r>
                        <a:rPr lang="ru-RU" b="1" dirty="0" smtClean="0">
                          <a:solidFill>
                            <a:srgbClr val="660066"/>
                          </a:solidFill>
                        </a:rPr>
                        <a:t>5</a:t>
                      </a:r>
                      <a:endParaRPr lang="ru-RU" b="1" dirty="0">
                        <a:solidFill>
                          <a:srgbClr val="660066"/>
                        </a:solidFill>
                      </a:endParaRPr>
                    </a:p>
                  </a:txBody>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no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c>
                  <a:txBody>
                    <a:bodyPr/>
                    <a:lstStyle/>
                    <a:p>
                      <a:pPr algn="ctr"/>
                      <a:r>
                        <a:rPr lang="ru-RU" dirty="0" smtClean="0"/>
                        <a:t>10</a:t>
                      </a:r>
                      <a:endParaRPr lang="ru-RU" b="0" dirty="0">
                        <a:solidFill>
                          <a:schemeClr val="tx1"/>
                        </a:solidFill>
                      </a:endParaRPr>
                    </a:p>
                  </a:txBody>
                  <a:tcPr>
                    <a:solidFill>
                      <a:srgbClr val="CC99FF"/>
                    </a:solidFill>
                  </a:tcPr>
                </a:tc>
                <a:tc>
                  <a:txBody>
                    <a:bodyPr/>
                    <a:lstStyle/>
                    <a:p>
                      <a:pPr algn="ctr"/>
                      <a:r>
                        <a:rPr lang="ru-RU" dirty="0" smtClean="0"/>
                        <a:t>11</a:t>
                      </a:r>
                      <a:endParaRPr lang="ru-RU" b="0" dirty="0">
                        <a:solidFill>
                          <a:schemeClr val="tx1"/>
                        </a:solidFill>
                      </a:endParaRPr>
                    </a:p>
                  </a:txBody>
                  <a:tcPr/>
                </a:tc>
              </a:tr>
              <a:tr h="370840">
                <a:tc>
                  <a:txBody>
                    <a:bodyPr/>
                    <a:lstStyle/>
                    <a:p>
                      <a:pPr algn="ctr"/>
                      <a:r>
                        <a:rPr lang="ru-RU" b="1" dirty="0" smtClean="0">
                          <a:solidFill>
                            <a:srgbClr val="660066"/>
                          </a:solidFill>
                        </a:rPr>
                        <a:t>6</a:t>
                      </a:r>
                      <a:endParaRPr lang="ru-RU" b="1" dirty="0">
                        <a:solidFill>
                          <a:srgbClr val="660066"/>
                        </a:solidFill>
                      </a:endParaRPr>
                    </a:p>
                  </a:txBody>
                  <a:tcPr/>
                </a:tc>
                <a:tc>
                  <a:txBody>
                    <a:bodyPr/>
                    <a:lstStyle/>
                    <a:p>
                      <a:pPr algn="ctr"/>
                      <a:r>
                        <a:rPr lang="ru-RU" dirty="0" smtClean="0"/>
                        <a:t>7</a:t>
                      </a:r>
                      <a:endParaRPr lang="ru-RU" b="0" dirty="0">
                        <a:solidFill>
                          <a:schemeClr val="tx1"/>
                        </a:solidFill>
                      </a:endParaRPr>
                    </a:p>
                  </a:txBody>
                  <a:tcPr>
                    <a:no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c>
                  <a:txBody>
                    <a:bodyPr/>
                    <a:lstStyle/>
                    <a:p>
                      <a:pPr algn="ctr"/>
                      <a:r>
                        <a:rPr lang="ru-RU" dirty="0" smtClean="0"/>
                        <a:t>10</a:t>
                      </a:r>
                      <a:endParaRPr lang="ru-RU" b="0" dirty="0">
                        <a:solidFill>
                          <a:schemeClr val="tx1"/>
                        </a:solidFill>
                      </a:endParaRPr>
                    </a:p>
                  </a:txBody>
                  <a:tcPr>
                    <a:solidFill>
                      <a:srgbClr val="CC99FF"/>
                    </a:solidFill>
                  </a:tcPr>
                </a:tc>
                <a:tc>
                  <a:txBody>
                    <a:bodyPr/>
                    <a:lstStyle/>
                    <a:p>
                      <a:pPr algn="ctr"/>
                      <a:r>
                        <a:rPr lang="ru-RU" dirty="0" smtClean="0"/>
                        <a:t>11</a:t>
                      </a:r>
                      <a:endParaRPr lang="ru-RU" b="0" dirty="0">
                        <a:solidFill>
                          <a:schemeClr val="tx1"/>
                        </a:solidFill>
                      </a:endParaRPr>
                    </a:p>
                  </a:txBody>
                  <a:tcPr/>
                </a:tc>
                <a:tc>
                  <a:txBody>
                    <a:bodyPr/>
                    <a:lstStyle/>
                    <a:p>
                      <a:pPr algn="ctr"/>
                      <a:r>
                        <a:rPr lang="ru-RU" dirty="0" smtClean="0"/>
                        <a:t>12</a:t>
                      </a:r>
                      <a:endParaRPr lang="ru-RU" b="0" dirty="0">
                        <a:solidFill>
                          <a:schemeClr val="tx1"/>
                        </a:solidFill>
                      </a:endParaRPr>
                    </a:p>
                  </a:txBody>
                  <a:tcPr/>
                </a:tc>
              </a:tr>
            </a:tbl>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909508459"/>
              </p:ext>
            </p:extLst>
          </p:nvPr>
        </p:nvGraphicFramePr>
        <p:xfrm>
          <a:off x="6588224" y="3645024"/>
          <a:ext cx="2281237" cy="876300"/>
        </p:xfrm>
        <a:graphic>
          <a:graphicData uri="http://schemas.openxmlformats.org/presentationml/2006/ole">
            <mc:AlternateContent xmlns:mc="http://schemas.openxmlformats.org/markup-compatibility/2006">
              <mc:Choice xmlns:v="urn:schemas-microsoft-com:vml" Requires="v">
                <p:oleObj spid="_x0000_s49166" name="Формула" r:id="rId3" imgW="914400" imgH="355320" progId="Equation.3">
                  <p:embed/>
                </p:oleObj>
              </mc:Choice>
              <mc:Fallback>
                <p:oleObj name="Формула" r:id="rId3" imgW="914400" imgH="355320" progId="Equation.3">
                  <p:embed/>
                  <p:pic>
                    <p:nvPicPr>
                      <p:cNvPr id="0" name="Объект 4"/>
                      <p:cNvPicPr>
                        <a:picLocks noChangeAspect="1" noChangeArrowheads="1"/>
                      </p:cNvPicPr>
                      <p:nvPr/>
                    </p:nvPicPr>
                    <p:blipFill>
                      <a:blip r:embed="rId4"/>
                      <a:srcRect/>
                      <a:stretch>
                        <a:fillRect/>
                      </a:stretch>
                    </p:blipFill>
                    <p:spPr bwMode="auto">
                      <a:xfrm>
                        <a:off x="6588224" y="3645024"/>
                        <a:ext cx="2281237"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Скругленный прямоугольник 5"/>
          <p:cNvSpPr/>
          <p:nvPr/>
        </p:nvSpPr>
        <p:spPr>
          <a:xfrm>
            <a:off x="8172400" y="3645024"/>
            <a:ext cx="792088" cy="859255"/>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744700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251520" y="260648"/>
            <a:ext cx="8640960" cy="6336704"/>
          </a:xfrm>
        </p:spPr>
        <p:txBody>
          <a:bodyPr>
            <a:normAutofit/>
          </a:bodyPr>
          <a:lstStyle/>
          <a:p>
            <a:pPr marL="0" indent="0" algn="just">
              <a:buNone/>
            </a:pPr>
            <a:r>
              <a:rPr lang="ru-RU" sz="2400" dirty="0" smtClean="0">
                <a:solidFill>
                  <a:srgbClr val="660066"/>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Галя дважды бросила игральный кубик. Известно, что в сумме у нее выпало 7 очков. Найдите вероятность того, что при одном из бросков выпало более 4 очков. Ответ округлите до </a:t>
            </a:r>
            <a:r>
              <a:rPr lang="ru-RU" sz="2400" dirty="0" smtClean="0">
                <a:latin typeface="Times New Roman" pitchFamily="18" charset="0"/>
                <a:cs typeface="Times New Roman" pitchFamily="18" charset="0"/>
              </a:rPr>
              <a:t>сотых.</a:t>
            </a:r>
          </a:p>
          <a:p>
            <a:pPr marL="0" indent="0" algn="just">
              <a:buNone/>
            </a:pPr>
            <a:endParaRPr lang="ru-RU" sz="2400" b="1" i="1" dirty="0" smtClean="0">
              <a:solidFill>
                <a:srgbClr val="660066"/>
              </a:solidFill>
              <a:latin typeface="Times New Roman" pitchFamily="18" charset="0"/>
              <a:cs typeface="Times New Roman" pitchFamily="18" charset="0"/>
            </a:endParaRPr>
          </a:p>
          <a:p>
            <a:pPr marL="0" indent="0" algn="just">
              <a:buNone/>
            </a:pPr>
            <a:r>
              <a:rPr lang="ru-RU" sz="2400" b="1" i="1" dirty="0" smtClean="0">
                <a:solidFill>
                  <a:srgbClr val="660066"/>
                </a:solidFill>
                <a:latin typeface="Times New Roman" pitchFamily="18" charset="0"/>
                <a:cs typeface="Times New Roman" pitchFamily="18" charset="0"/>
              </a:rPr>
              <a:t>Решение</a:t>
            </a:r>
            <a:endParaRPr lang="ru-RU" sz="2400" b="1" i="1" dirty="0">
              <a:solidFill>
                <a:srgbClr val="660066"/>
              </a:solidFill>
              <a:latin typeface="Times New Roman" pitchFamily="18" charset="0"/>
              <a:cs typeface="Times New Roman" pitchFamily="18" charset="0"/>
            </a:endParaRPr>
          </a:p>
          <a:p>
            <a:pPr marL="0" indent="0" algn="just">
              <a:buNone/>
            </a:pP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703942596"/>
              </p:ext>
            </p:extLst>
          </p:nvPr>
        </p:nvGraphicFramePr>
        <p:xfrm>
          <a:off x="755576" y="2852936"/>
          <a:ext cx="5334000" cy="259588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tblGrid>
              <a:tr h="370840">
                <a:tc>
                  <a:txBody>
                    <a:bodyPr/>
                    <a:lstStyle/>
                    <a:p>
                      <a:pPr algn="ctr"/>
                      <a:endParaRPr lang="ru-RU" b="1" dirty="0">
                        <a:solidFill>
                          <a:srgbClr val="660066"/>
                        </a:solidFill>
                      </a:endParaRPr>
                    </a:p>
                  </a:txBody>
                  <a:tcPr/>
                </a:tc>
                <a:tc>
                  <a:txBody>
                    <a:bodyPr/>
                    <a:lstStyle/>
                    <a:p>
                      <a:pPr algn="ctr"/>
                      <a:r>
                        <a:rPr lang="ru-RU" b="1" smtClean="0">
                          <a:solidFill>
                            <a:srgbClr val="660066"/>
                          </a:solidFill>
                        </a:rPr>
                        <a:t>1</a:t>
                      </a:r>
                      <a:endParaRPr lang="ru-RU" b="1" dirty="0">
                        <a:solidFill>
                          <a:srgbClr val="660066"/>
                        </a:solidFill>
                      </a:endParaRPr>
                    </a:p>
                  </a:txBody>
                  <a:tcPr/>
                </a:tc>
                <a:tc>
                  <a:txBody>
                    <a:bodyPr/>
                    <a:lstStyle/>
                    <a:p>
                      <a:pPr algn="ctr"/>
                      <a:r>
                        <a:rPr lang="ru-RU" b="1" dirty="0" smtClean="0">
                          <a:solidFill>
                            <a:srgbClr val="660066"/>
                          </a:solidFill>
                        </a:rPr>
                        <a:t>2</a:t>
                      </a:r>
                      <a:endParaRPr lang="ru-RU" b="1" dirty="0">
                        <a:solidFill>
                          <a:srgbClr val="660066"/>
                        </a:solidFill>
                      </a:endParaRPr>
                    </a:p>
                  </a:txBody>
                  <a:tcPr/>
                </a:tc>
                <a:tc>
                  <a:txBody>
                    <a:bodyPr/>
                    <a:lstStyle/>
                    <a:p>
                      <a:pPr algn="ctr"/>
                      <a:r>
                        <a:rPr lang="ru-RU" b="1" dirty="0" smtClean="0">
                          <a:solidFill>
                            <a:srgbClr val="660066"/>
                          </a:solidFill>
                        </a:rPr>
                        <a:t>3</a:t>
                      </a:r>
                      <a:endParaRPr lang="ru-RU" b="1" dirty="0">
                        <a:solidFill>
                          <a:srgbClr val="660066"/>
                        </a:solidFill>
                      </a:endParaRPr>
                    </a:p>
                  </a:txBody>
                  <a:tcPr/>
                </a:tc>
                <a:tc>
                  <a:txBody>
                    <a:bodyPr/>
                    <a:lstStyle/>
                    <a:p>
                      <a:pPr algn="ctr"/>
                      <a:r>
                        <a:rPr lang="ru-RU" b="1" dirty="0" smtClean="0">
                          <a:solidFill>
                            <a:srgbClr val="660066"/>
                          </a:solidFill>
                        </a:rPr>
                        <a:t>4</a:t>
                      </a:r>
                      <a:endParaRPr lang="ru-RU" b="1" dirty="0">
                        <a:solidFill>
                          <a:srgbClr val="660066"/>
                        </a:solidFill>
                      </a:endParaRPr>
                    </a:p>
                  </a:txBody>
                  <a:tcPr/>
                </a:tc>
                <a:tc>
                  <a:txBody>
                    <a:bodyPr/>
                    <a:lstStyle/>
                    <a:p>
                      <a:pPr algn="ctr"/>
                      <a:r>
                        <a:rPr lang="ru-RU" b="1" dirty="0" smtClean="0">
                          <a:solidFill>
                            <a:srgbClr val="660066"/>
                          </a:solidFill>
                        </a:rPr>
                        <a:t>5</a:t>
                      </a:r>
                      <a:endParaRPr lang="ru-RU" b="1" dirty="0">
                        <a:solidFill>
                          <a:srgbClr val="660066"/>
                        </a:solidFill>
                      </a:endParaRPr>
                    </a:p>
                  </a:txBody>
                  <a:tcPr/>
                </a:tc>
                <a:tc>
                  <a:txBody>
                    <a:bodyPr/>
                    <a:lstStyle/>
                    <a:p>
                      <a:pPr algn="ctr"/>
                      <a:r>
                        <a:rPr lang="ru-RU" b="1" dirty="0" smtClean="0">
                          <a:solidFill>
                            <a:srgbClr val="660066"/>
                          </a:solidFill>
                        </a:rPr>
                        <a:t>6</a:t>
                      </a:r>
                      <a:endParaRPr lang="ru-RU" b="1" dirty="0">
                        <a:solidFill>
                          <a:srgbClr val="660066"/>
                        </a:solidFill>
                      </a:endParaRPr>
                    </a:p>
                  </a:txBody>
                  <a:tcPr/>
                </a:tc>
              </a:tr>
              <a:tr h="370840">
                <a:tc>
                  <a:txBody>
                    <a:bodyPr/>
                    <a:lstStyle/>
                    <a:p>
                      <a:pPr algn="ctr"/>
                      <a:r>
                        <a:rPr lang="ru-RU" b="1" dirty="0" smtClean="0">
                          <a:solidFill>
                            <a:srgbClr val="660066"/>
                          </a:solidFill>
                        </a:rPr>
                        <a:t>1</a:t>
                      </a:r>
                      <a:endParaRPr lang="ru-RU" b="1" dirty="0">
                        <a:solidFill>
                          <a:srgbClr val="660066"/>
                        </a:solidFill>
                      </a:endParaRPr>
                    </a:p>
                  </a:txBody>
                  <a:tcPr/>
                </a:tc>
                <a:tc>
                  <a:txBody>
                    <a:bodyPr/>
                    <a:lstStyle/>
                    <a:p>
                      <a:pPr algn="ctr"/>
                      <a:r>
                        <a:rPr lang="ru-RU" dirty="0" smtClean="0"/>
                        <a:t>2</a:t>
                      </a:r>
                      <a:endParaRPr lang="ru-RU" b="0" dirty="0">
                        <a:solidFill>
                          <a:schemeClr val="tx1"/>
                        </a:solidFill>
                      </a:endParaRPr>
                    </a:p>
                  </a:txBody>
                  <a:tcPr/>
                </a:tc>
                <a:tc>
                  <a:txBody>
                    <a:bodyPr/>
                    <a:lstStyle/>
                    <a:p>
                      <a:pPr algn="ctr"/>
                      <a:r>
                        <a:rPr lang="ru-RU" dirty="0" smtClean="0"/>
                        <a:t>3</a:t>
                      </a:r>
                      <a:endParaRPr lang="ru-RU" b="0" dirty="0">
                        <a:solidFill>
                          <a:schemeClr val="tx1"/>
                        </a:solidFill>
                      </a:endParaRPr>
                    </a:p>
                  </a:txBody>
                  <a:tcPr/>
                </a:tc>
                <a:tc>
                  <a:txBody>
                    <a:bodyPr/>
                    <a:lstStyle/>
                    <a:p>
                      <a:pPr algn="ctr"/>
                      <a:r>
                        <a:rPr lang="ru-RU" dirty="0" smtClean="0"/>
                        <a:t>4</a:t>
                      </a:r>
                      <a:endParaRPr lang="ru-RU" b="0" dirty="0">
                        <a:solidFill>
                          <a:schemeClr val="tx1"/>
                        </a:solidFill>
                      </a:endParaRPr>
                    </a:p>
                  </a:txBody>
                  <a:tcPr/>
                </a:tc>
                <a:tc>
                  <a:txBody>
                    <a:bodyPr/>
                    <a:lstStyle/>
                    <a:p>
                      <a:pPr algn="ctr"/>
                      <a:r>
                        <a:rPr lang="ru-RU" dirty="0" smtClean="0"/>
                        <a:t>5</a:t>
                      </a:r>
                      <a:endParaRPr lang="ru-RU" b="0" dirty="0">
                        <a:solidFill>
                          <a:schemeClr val="tx1"/>
                        </a:solidFill>
                      </a:endParaRPr>
                    </a:p>
                  </a:txBody>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solidFill>
                      <a:srgbClr val="CC99FF"/>
                    </a:solidFill>
                  </a:tcPr>
                </a:tc>
              </a:tr>
              <a:tr h="370840">
                <a:tc>
                  <a:txBody>
                    <a:bodyPr/>
                    <a:lstStyle/>
                    <a:p>
                      <a:pPr algn="ctr"/>
                      <a:r>
                        <a:rPr lang="ru-RU" b="1" dirty="0" smtClean="0">
                          <a:solidFill>
                            <a:srgbClr val="660066"/>
                          </a:solidFill>
                        </a:rPr>
                        <a:t>2</a:t>
                      </a:r>
                      <a:endParaRPr lang="ru-RU" b="1" dirty="0">
                        <a:solidFill>
                          <a:srgbClr val="660066"/>
                        </a:solidFill>
                      </a:endParaRPr>
                    </a:p>
                  </a:txBody>
                  <a:tcPr/>
                </a:tc>
                <a:tc>
                  <a:txBody>
                    <a:bodyPr/>
                    <a:lstStyle/>
                    <a:p>
                      <a:pPr algn="ctr"/>
                      <a:r>
                        <a:rPr lang="ru-RU" dirty="0" smtClean="0"/>
                        <a:t>3</a:t>
                      </a:r>
                      <a:endParaRPr lang="ru-RU" b="0" dirty="0">
                        <a:solidFill>
                          <a:schemeClr val="tx1"/>
                        </a:solidFill>
                      </a:endParaRPr>
                    </a:p>
                  </a:txBody>
                  <a:tcPr/>
                </a:tc>
                <a:tc>
                  <a:txBody>
                    <a:bodyPr/>
                    <a:lstStyle/>
                    <a:p>
                      <a:pPr algn="ctr"/>
                      <a:r>
                        <a:rPr lang="ru-RU" dirty="0" smtClean="0"/>
                        <a:t>4</a:t>
                      </a:r>
                      <a:endParaRPr lang="ru-RU" b="0" dirty="0">
                        <a:solidFill>
                          <a:schemeClr val="tx1"/>
                        </a:solidFill>
                      </a:endParaRPr>
                    </a:p>
                  </a:txBody>
                  <a:tcPr/>
                </a:tc>
                <a:tc>
                  <a:txBody>
                    <a:bodyPr/>
                    <a:lstStyle/>
                    <a:p>
                      <a:pPr algn="ctr"/>
                      <a:r>
                        <a:rPr lang="ru-RU" dirty="0" smtClean="0"/>
                        <a:t>5</a:t>
                      </a:r>
                      <a:endParaRPr lang="ru-RU" b="0" dirty="0">
                        <a:solidFill>
                          <a:schemeClr val="tx1"/>
                        </a:solidFill>
                      </a:endParaRPr>
                    </a:p>
                  </a:txBody>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solidFill>
                      <a:srgbClr val="CC99FF"/>
                    </a:solidFill>
                  </a:tcPr>
                </a:tc>
                <a:tc>
                  <a:txBody>
                    <a:bodyPr/>
                    <a:lstStyle/>
                    <a:p>
                      <a:pPr algn="ctr"/>
                      <a:r>
                        <a:rPr lang="ru-RU" dirty="0" smtClean="0"/>
                        <a:t>8</a:t>
                      </a:r>
                      <a:endParaRPr lang="ru-RU" b="0" dirty="0">
                        <a:solidFill>
                          <a:schemeClr val="tx1"/>
                        </a:solidFill>
                      </a:endParaRPr>
                    </a:p>
                  </a:txBody>
                  <a:tcPr/>
                </a:tc>
              </a:tr>
              <a:tr h="370840">
                <a:tc>
                  <a:txBody>
                    <a:bodyPr/>
                    <a:lstStyle/>
                    <a:p>
                      <a:pPr algn="ctr"/>
                      <a:r>
                        <a:rPr lang="ru-RU" b="1" dirty="0" smtClean="0">
                          <a:solidFill>
                            <a:srgbClr val="660066"/>
                          </a:solidFill>
                        </a:rPr>
                        <a:t>3</a:t>
                      </a:r>
                      <a:endParaRPr lang="ru-RU" b="1" dirty="0">
                        <a:solidFill>
                          <a:srgbClr val="660066"/>
                        </a:solidFill>
                      </a:endParaRPr>
                    </a:p>
                  </a:txBody>
                  <a:tcPr/>
                </a:tc>
                <a:tc>
                  <a:txBody>
                    <a:bodyPr/>
                    <a:lstStyle/>
                    <a:p>
                      <a:pPr algn="ctr"/>
                      <a:r>
                        <a:rPr lang="ru-RU" dirty="0" smtClean="0"/>
                        <a:t>4</a:t>
                      </a:r>
                      <a:endParaRPr lang="ru-RU" b="0" dirty="0">
                        <a:solidFill>
                          <a:schemeClr val="tx1"/>
                        </a:solidFill>
                      </a:endParaRPr>
                    </a:p>
                  </a:txBody>
                  <a:tcPr/>
                </a:tc>
                <a:tc>
                  <a:txBody>
                    <a:bodyPr/>
                    <a:lstStyle/>
                    <a:p>
                      <a:pPr algn="ctr"/>
                      <a:r>
                        <a:rPr lang="ru-RU" dirty="0" smtClean="0"/>
                        <a:t>5</a:t>
                      </a:r>
                      <a:endParaRPr lang="ru-RU" b="0" dirty="0">
                        <a:solidFill>
                          <a:schemeClr val="tx1"/>
                        </a:solidFill>
                      </a:endParaRPr>
                    </a:p>
                  </a:txBody>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solidFill>
                      <a:srgbClr val="CC99FF"/>
                    </a:solid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r>
              <a:tr h="370840">
                <a:tc>
                  <a:txBody>
                    <a:bodyPr/>
                    <a:lstStyle/>
                    <a:p>
                      <a:pPr algn="ctr"/>
                      <a:r>
                        <a:rPr lang="ru-RU" b="1" dirty="0" smtClean="0">
                          <a:solidFill>
                            <a:srgbClr val="660066"/>
                          </a:solidFill>
                        </a:rPr>
                        <a:t>4</a:t>
                      </a:r>
                      <a:endParaRPr lang="ru-RU" b="1" dirty="0">
                        <a:solidFill>
                          <a:srgbClr val="660066"/>
                        </a:solidFill>
                      </a:endParaRPr>
                    </a:p>
                  </a:txBody>
                  <a:tcPr/>
                </a:tc>
                <a:tc>
                  <a:txBody>
                    <a:bodyPr/>
                    <a:lstStyle/>
                    <a:p>
                      <a:pPr algn="ctr"/>
                      <a:r>
                        <a:rPr lang="ru-RU" dirty="0" smtClean="0"/>
                        <a:t>5</a:t>
                      </a:r>
                      <a:endParaRPr lang="ru-RU" b="0" dirty="0">
                        <a:solidFill>
                          <a:schemeClr val="tx1"/>
                        </a:solidFill>
                      </a:endParaRPr>
                    </a:p>
                  </a:txBody>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solidFill>
                      <a:srgbClr val="CC99FF"/>
                    </a:solid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c>
                  <a:txBody>
                    <a:bodyPr/>
                    <a:lstStyle/>
                    <a:p>
                      <a:pPr algn="ctr"/>
                      <a:r>
                        <a:rPr lang="ru-RU" dirty="0" smtClean="0"/>
                        <a:t>10</a:t>
                      </a:r>
                      <a:endParaRPr lang="ru-RU" b="0" dirty="0">
                        <a:solidFill>
                          <a:schemeClr val="tx1"/>
                        </a:solidFill>
                      </a:endParaRPr>
                    </a:p>
                  </a:txBody>
                  <a:tcPr/>
                </a:tc>
              </a:tr>
              <a:tr h="370840">
                <a:tc>
                  <a:txBody>
                    <a:bodyPr/>
                    <a:lstStyle/>
                    <a:p>
                      <a:pPr algn="ctr"/>
                      <a:r>
                        <a:rPr lang="ru-RU" b="1" dirty="0" smtClean="0">
                          <a:solidFill>
                            <a:srgbClr val="660066"/>
                          </a:solidFill>
                        </a:rPr>
                        <a:t>5</a:t>
                      </a:r>
                      <a:endParaRPr lang="ru-RU" b="1" dirty="0">
                        <a:solidFill>
                          <a:srgbClr val="660066"/>
                        </a:solidFill>
                      </a:endParaRPr>
                    </a:p>
                  </a:txBody>
                  <a:tcPr/>
                </a:tc>
                <a:tc>
                  <a:txBody>
                    <a:bodyPr/>
                    <a:lstStyle/>
                    <a:p>
                      <a:pPr algn="ctr"/>
                      <a:r>
                        <a:rPr lang="ru-RU" dirty="0" smtClean="0"/>
                        <a:t>6</a:t>
                      </a:r>
                      <a:endParaRPr lang="ru-RU" b="0" dirty="0">
                        <a:solidFill>
                          <a:schemeClr val="tx1"/>
                        </a:solidFill>
                      </a:endParaRPr>
                    </a:p>
                  </a:txBody>
                  <a:tcPr/>
                </a:tc>
                <a:tc>
                  <a:txBody>
                    <a:bodyPr/>
                    <a:lstStyle/>
                    <a:p>
                      <a:pPr algn="ctr"/>
                      <a:r>
                        <a:rPr lang="ru-RU" dirty="0" smtClean="0"/>
                        <a:t>7</a:t>
                      </a:r>
                      <a:endParaRPr lang="ru-RU" b="0" dirty="0">
                        <a:solidFill>
                          <a:schemeClr val="tx1"/>
                        </a:solidFill>
                      </a:endParaRPr>
                    </a:p>
                  </a:txBody>
                  <a:tcPr>
                    <a:solidFill>
                      <a:srgbClr val="CC99FF"/>
                    </a:solid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c>
                  <a:txBody>
                    <a:bodyPr/>
                    <a:lstStyle/>
                    <a:p>
                      <a:pPr algn="ctr"/>
                      <a:r>
                        <a:rPr lang="ru-RU" dirty="0" smtClean="0"/>
                        <a:t>10</a:t>
                      </a:r>
                      <a:endParaRPr lang="ru-RU" b="0" dirty="0">
                        <a:solidFill>
                          <a:schemeClr val="tx1"/>
                        </a:solidFill>
                      </a:endParaRPr>
                    </a:p>
                  </a:txBody>
                  <a:tcPr/>
                </a:tc>
                <a:tc>
                  <a:txBody>
                    <a:bodyPr/>
                    <a:lstStyle/>
                    <a:p>
                      <a:pPr algn="ctr"/>
                      <a:r>
                        <a:rPr lang="ru-RU" dirty="0" smtClean="0"/>
                        <a:t>11</a:t>
                      </a:r>
                      <a:endParaRPr lang="ru-RU" b="0" dirty="0">
                        <a:solidFill>
                          <a:schemeClr val="tx1"/>
                        </a:solidFill>
                      </a:endParaRPr>
                    </a:p>
                  </a:txBody>
                  <a:tcPr/>
                </a:tc>
              </a:tr>
              <a:tr h="370840">
                <a:tc>
                  <a:txBody>
                    <a:bodyPr/>
                    <a:lstStyle/>
                    <a:p>
                      <a:pPr algn="ctr"/>
                      <a:r>
                        <a:rPr lang="ru-RU" b="1" dirty="0" smtClean="0">
                          <a:solidFill>
                            <a:srgbClr val="660066"/>
                          </a:solidFill>
                        </a:rPr>
                        <a:t>6</a:t>
                      </a:r>
                      <a:endParaRPr lang="ru-RU" b="1" dirty="0">
                        <a:solidFill>
                          <a:srgbClr val="660066"/>
                        </a:solidFill>
                      </a:endParaRPr>
                    </a:p>
                  </a:txBody>
                  <a:tcPr/>
                </a:tc>
                <a:tc>
                  <a:txBody>
                    <a:bodyPr/>
                    <a:lstStyle/>
                    <a:p>
                      <a:pPr algn="ctr"/>
                      <a:r>
                        <a:rPr lang="ru-RU" dirty="0" smtClean="0"/>
                        <a:t>7</a:t>
                      </a:r>
                      <a:endParaRPr lang="ru-RU" b="0" dirty="0">
                        <a:solidFill>
                          <a:schemeClr val="tx1"/>
                        </a:solidFill>
                      </a:endParaRPr>
                    </a:p>
                  </a:txBody>
                  <a:tcPr>
                    <a:solidFill>
                      <a:srgbClr val="CC99FF"/>
                    </a:solidFill>
                  </a:tcPr>
                </a:tc>
                <a:tc>
                  <a:txBody>
                    <a:bodyPr/>
                    <a:lstStyle/>
                    <a:p>
                      <a:pPr algn="ctr"/>
                      <a:r>
                        <a:rPr lang="ru-RU" dirty="0" smtClean="0"/>
                        <a:t>8</a:t>
                      </a:r>
                      <a:endParaRPr lang="ru-RU" b="0" dirty="0">
                        <a:solidFill>
                          <a:schemeClr val="tx1"/>
                        </a:solidFill>
                      </a:endParaRPr>
                    </a:p>
                  </a:txBody>
                  <a:tcPr/>
                </a:tc>
                <a:tc>
                  <a:txBody>
                    <a:bodyPr/>
                    <a:lstStyle/>
                    <a:p>
                      <a:pPr algn="ctr"/>
                      <a:r>
                        <a:rPr lang="ru-RU" dirty="0" smtClean="0"/>
                        <a:t>9</a:t>
                      </a:r>
                      <a:endParaRPr lang="ru-RU" b="0" dirty="0">
                        <a:solidFill>
                          <a:schemeClr val="tx1"/>
                        </a:solidFill>
                      </a:endParaRPr>
                    </a:p>
                  </a:txBody>
                  <a:tcPr/>
                </a:tc>
                <a:tc>
                  <a:txBody>
                    <a:bodyPr/>
                    <a:lstStyle/>
                    <a:p>
                      <a:pPr algn="ctr"/>
                      <a:r>
                        <a:rPr lang="ru-RU" dirty="0" smtClean="0"/>
                        <a:t>10</a:t>
                      </a:r>
                      <a:endParaRPr lang="ru-RU" b="0" dirty="0">
                        <a:solidFill>
                          <a:schemeClr val="tx1"/>
                        </a:solidFill>
                      </a:endParaRPr>
                    </a:p>
                  </a:txBody>
                  <a:tcPr/>
                </a:tc>
                <a:tc>
                  <a:txBody>
                    <a:bodyPr/>
                    <a:lstStyle/>
                    <a:p>
                      <a:pPr algn="ctr"/>
                      <a:r>
                        <a:rPr lang="ru-RU" dirty="0" smtClean="0"/>
                        <a:t>11</a:t>
                      </a:r>
                      <a:endParaRPr lang="ru-RU" b="0" dirty="0">
                        <a:solidFill>
                          <a:schemeClr val="tx1"/>
                        </a:solidFill>
                      </a:endParaRPr>
                    </a:p>
                  </a:txBody>
                  <a:tcPr/>
                </a:tc>
                <a:tc>
                  <a:txBody>
                    <a:bodyPr/>
                    <a:lstStyle/>
                    <a:p>
                      <a:pPr algn="ctr"/>
                      <a:r>
                        <a:rPr lang="ru-RU" dirty="0" smtClean="0"/>
                        <a:t>12</a:t>
                      </a:r>
                      <a:endParaRPr lang="ru-RU" b="0" dirty="0">
                        <a:solidFill>
                          <a:schemeClr val="tx1"/>
                        </a:solidFill>
                      </a:endParaRPr>
                    </a:p>
                  </a:txBody>
                  <a:tcPr/>
                </a:tc>
              </a:tr>
            </a:tbl>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1923111017"/>
              </p:ext>
            </p:extLst>
          </p:nvPr>
        </p:nvGraphicFramePr>
        <p:xfrm>
          <a:off x="6660232" y="3789040"/>
          <a:ext cx="2154238" cy="876300"/>
        </p:xfrm>
        <a:graphic>
          <a:graphicData uri="http://schemas.openxmlformats.org/presentationml/2006/ole">
            <mc:AlternateContent xmlns:mc="http://schemas.openxmlformats.org/markup-compatibility/2006">
              <mc:Choice xmlns:v="urn:schemas-microsoft-com:vml" Requires="v">
                <p:oleObj spid="_x0000_s43033" name="Формула" r:id="rId3" imgW="863280" imgH="355320" progId="Equation.3">
                  <p:embed/>
                </p:oleObj>
              </mc:Choice>
              <mc:Fallback>
                <p:oleObj name="Формула" r:id="rId3" imgW="863280" imgH="355320" progId="Equation.3">
                  <p:embed/>
                  <p:pic>
                    <p:nvPicPr>
                      <p:cNvPr id="0" name="Объект 10"/>
                      <p:cNvPicPr>
                        <a:picLocks noChangeAspect="1" noChangeArrowheads="1"/>
                      </p:cNvPicPr>
                      <p:nvPr/>
                    </p:nvPicPr>
                    <p:blipFill>
                      <a:blip r:embed="rId4"/>
                      <a:srcRect/>
                      <a:stretch>
                        <a:fillRect/>
                      </a:stretch>
                    </p:blipFill>
                    <p:spPr bwMode="auto">
                      <a:xfrm>
                        <a:off x="6660232" y="3789040"/>
                        <a:ext cx="2154238" cy="876300"/>
                      </a:xfrm>
                      <a:prstGeom prst="rect">
                        <a:avLst/>
                      </a:prstGeom>
                      <a:noFill/>
                      <a:ln>
                        <a:noFill/>
                      </a:ln>
                    </p:spPr>
                  </p:pic>
                </p:oleObj>
              </mc:Fallback>
            </mc:AlternateContent>
          </a:graphicData>
        </a:graphic>
      </p:graphicFrame>
      <p:sp>
        <p:nvSpPr>
          <p:cNvPr id="6" name="Скругленный прямоугольник 5"/>
          <p:cNvSpPr/>
          <p:nvPr/>
        </p:nvSpPr>
        <p:spPr>
          <a:xfrm>
            <a:off x="5292080" y="3212976"/>
            <a:ext cx="792088" cy="4320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8100392" y="3793881"/>
            <a:ext cx="792088" cy="859255"/>
          </a:xfrm>
          <a:prstGeom prst="roundRect">
            <a:avLst/>
          </a:prstGeom>
          <a:noFill/>
          <a:ln w="5715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4540476" y="3577857"/>
            <a:ext cx="792088" cy="4320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2267744" y="4653136"/>
            <a:ext cx="792088" cy="4320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488845" y="5031665"/>
            <a:ext cx="792088" cy="4320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510303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childTnLst>
                          </p:cTn>
                        </p:par>
                        <p:par>
                          <p:cTn id="17" fill="hold">
                            <p:stCondLst>
                              <p:cond delay="1000"/>
                            </p:stCondLst>
                            <p:childTnLst>
                              <p:par>
                                <p:cTn id="18" presetID="22" presetClass="entr" presetSubtype="2"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right)">
                                      <p:cBhvr>
                                        <p:cTn id="20" dur="500"/>
                                        <p:tgtEl>
                                          <p:spTgt spid="9"/>
                                        </p:tgtEl>
                                      </p:cBhvr>
                                    </p:animEffect>
                                  </p:childTnLst>
                                </p:cTn>
                              </p:par>
                            </p:childTnLst>
                          </p:cTn>
                        </p:par>
                        <p:par>
                          <p:cTn id="21" fill="hold">
                            <p:stCondLst>
                              <p:cond delay="1500"/>
                            </p:stCondLst>
                            <p:childTnLst>
                              <p:par>
                                <p:cTn id="22" presetID="22" presetClass="entr" presetSubtype="2"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500"/>
                                        <p:tgtEl>
                                          <p:spTgt spid="5"/>
                                        </p:tgtEl>
                                      </p:cBhvr>
                                    </p:animEffect>
                                  </p:childTnLst>
                                </p:cTn>
                              </p:par>
                            </p:childTnLst>
                          </p:cTn>
                        </p:par>
                        <p:par>
                          <p:cTn id="30" fill="hold">
                            <p:stCondLst>
                              <p:cond delay="500"/>
                            </p:stCondLst>
                            <p:childTnLst>
                              <p:par>
                                <p:cTn id="31" presetID="21"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heel(1)">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1434</Words>
  <Application>Microsoft Office PowerPoint</Application>
  <PresentationFormat>Экран (4:3)</PresentationFormat>
  <Paragraphs>288</Paragraphs>
  <Slides>29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29</vt:i4>
      </vt:variant>
    </vt:vector>
  </HeadingPairs>
  <TitlesOfParts>
    <vt:vector size="32" baseType="lpstr">
      <vt:lpstr>Тема Office</vt:lpstr>
      <vt:lpstr>Формула</vt:lpstr>
      <vt:lpstr>Microsoft Equation 3.0</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Ирина Сергеевна</dc:creator>
  <cp:lastModifiedBy>Ирина</cp:lastModifiedBy>
  <cp:revision>65</cp:revision>
  <dcterms:created xsi:type="dcterms:W3CDTF">2014-09-20T09:39:48Z</dcterms:created>
  <dcterms:modified xsi:type="dcterms:W3CDTF">2015-02-21T08:20:07Z</dcterms:modified>
</cp:coreProperties>
</file>